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0287000" cx="18288000"/>
  <p:notesSz cx="6858000" cy="9144000"/>
  <p:embeddedFontLst>
    <p:embeddedFont>
      <p:font typeface="Montserrat"/>
      <p:regular r:id="rId30"/>
      <p:bold r:id="rId31"/>
      <p:italic r:id="rId32"/>
      <p:boldItalic r:id="rId33"/>
    </p:embeddedFont>
    <p:embeddedFont>
      <p:font typeface="Open Sans"/>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iDz+pw58i7J8jnJaNrSF4Nqc16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62f9fe6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362f9fe6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62f9fe69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362f9fe692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62f9fe69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362f9fe692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62f9fe692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362f9fe692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62f9fe69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362f9fe692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62f9fe69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362f9fe692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62f9fe69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362f9fe692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62f9fe69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362f9fe692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62f9fe692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362f9fe692_0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62f9fe69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362f9fe692_0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62f9fe692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362f9fe692_0_5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62f9fe69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362f9fe69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62f9fe692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362f9fe692_0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62f9fe692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362f9fe692_0_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362f9fe692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362f9fe692_0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62f9fe69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362f9fe692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62f9fe6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362f9fe69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62f9fe6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362f9fe69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62f9fe69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362f9fe69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62f9fe69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362f9fe692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62f9fe69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362f9fe692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62f9fe69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362f9fe692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62f9fe69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362f9fe692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1792288" y="612775"/>
            <a:ext cx="5486400" cy="4114800"/>
          </a:xfrm>
          <a:prstGeom prst="rect">
            <a:avLst/>
          </a:prstGeom>
          <a:noFill/>
          <a:ln>
            <a:noFill/>
          </a:ln>
        </p:spPr>
      </p:sp>
      <p:sp>
        <p:nvSpPr>
          <p:cNvPr id="64" name="Google Shape;64;p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362f9fe692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362f9fe692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362f9fe692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362f9fe692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362f9fe692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89" name="Google Shape;89;g3362f9fe692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Escuela de </a:t>
            </a:r>
            <a:r>
              <a:rPr b="1" lang="en-US" sz="2499">
                <a:solidFill>
                  <a:srgbClr val="FFFFFF"/>
                </a:solidFill>
                <a:latin typeface="Open Sans"/>
                <a:ea typeface="Open Sans"/>
                <a:cs typeface="Open Sans"/>
                <a:sym typeface="Open Sans"/>
              </a:rPr>
              <a:t>Ingeniería</a:t>
            </a:r>
            <a:r>
              <a:rPr b="1" i="0" lang="en-US" sz="2499" u="none" cap="none" strike="noStrike">
                <a:solidFill>
                  <a:srgbClr val="FFFFFF"/>
                </a:solidFill>
                <a:latin typeface="Open Sans"/>
                <a:ea typeface="Open Sans"/>
                <a:cs typeface="Open Sans"/>
                <a:sym typeface="Open Sans"/>
              </a:rPr>
              <a:t> de Ciencias Y Sistemas</a:t>
            </a:r>
            <a:endParaRPr/>
          </a:p>
        </p:txBody>
      </p:sp>
      <p:sp>
        <p:nvSpPr>
          <p:cNvPr id="90" name="Google Shape;90;g3362f9fe692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Facultad de </a:t>
            </a:r>
            <a:r>
              <a:rPr b="1" lang="en-US" sz="2499">
                <a:solidFill>
                  <a:srgbClr val="FFFFFF"/>
                </a:solidFill>
                <a:latin typeface="Open Sans"/>
                <a:ea typeface="Open Sans"/>
                <a:cs typeface="Open Sans"/>
                <a:sym typeface="Open Sans"/>
              </a:rPr>
              <a:t>Ingeniería</a:t>
            </a:r>
            <a:endParaRPr/>
          </a:p>
        </p:txBody>
      </p:sp>
      <p:sp>
        <p:nvSpPr>
          <p:cNvPr id="91" name="Google Shape;91;g3362f9fe692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Universidad de San Carlos de Guatemala</a:t>
            </a:r>
            <a:endParaRPr/>
          </a:p>
        </p:txBody>
      </p:sp>
      <p:sp>
        <p:nvSpPr>
          <p:cNvPr id="92" name="Google Shape;92;g3362f9fe692_0_0"/>
          <p:cNvSpPr txBox="1"/>
          <p:nvPr/>
        </p:nvSpPr>
        <p:spPr>
          <a:xfrm>
            <a:off x="3601920" y="4217247"/>
            <a:ext cx="11280600" cy="25281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SzPts val="1400"/>
              <a:buAutoNum type="arabicPeriod"/>
            </a:pPr>
            <a:r>
              <a:rPr lang="en-US" sz="7933">
                <a:solidFill>
                  <a:srgbClr val="FFFFFF"/>
                </a:solidFill>
              </a:rPr>
              <a:t>UNIDAD 2: PROCESOS E HILOS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5" name="Shape 195"/>
        <p:cNvGrpSpPr/>
        <p:nvPr/>
      </p:nvGrpSpPr>
      <p:grpSpPr>
        <a:xfrm>
          <a:off x="0" y="0"/>
          <a:ext cx="0" cy="0"/>
          <a:chOff x="0" y="0"/>
          <a:chExt cx="0" cy="0"/>
        </a:xfrm>
      </p:grpSpPr>
      <p:grpSp>
        <p:nvGrpSpPr>
          <p:cNvPr id="196" name="Google Shape;196;g3362f9fe692_0_178"/>
          <p:cNvGrpSpPr/>
          <p:nvPr/>
        </p:nvGrpSpPr>
        <p:grpSpPr>
          <a:xfrm>
            <a:off x="10553400" y="1271049"/>
            <a:ext cx="6859669" cy="6431495"/>
            <a:chOff x="0" y="-19050"/>
            <a:chExt cx="1806650" cy="1611944"/>
          </a:xfrm>
        </p:grpSpPr>
        <p:sp>
          <p:nvSpPr>
            <p:cNvPr id="197" name="Google Shape;197;g3362f9fe692_0_178"/>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362f9fe692_0_178"/>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g3362f9fe692_0_178"/>
          <p:cNvGrpSpPr/>
          <p:nvPr/>
        </p:nvGrpSpPr>
        <p:grpSpPr>
          <a:xfrm>
            <a:off x="874989" y="3881127"/>
            <a:ext cx="9328983" cy="5062513"/>
            <a:chOff x="0" y="-19050"/>
            <a:chExt cx="2457000" cy="1333328"/>
          </a:xfrm>
        </p:grpSpPr>
        <p:sp>
          <p:nvSpPr>
            <p:cNvPr id="200" name="Google Shape;200;g3362f9fe692_0_178"/>
            <p:cNvSpPr/>
            <p:nvPr/>
          </p:nvSpPr>
          <p:spPr>
            <a:xfrm>
              <a:off x="0" y="0"/>
              <a:ext cx="2456974" cy="1314278"/>
            </a:xfrm>
            <a:custGeom>
              <a:rect b="b" l="l" r="r" t="t"/>
              <a:pathLst>
                <a:path extrusionOk="0" h="1314278" w="2456974">
                  <a:moveTo>
                    <a:pt x="42325" y="0"/>
                  </a:moveTo>
                  <a:lnTo>
                    <a:pt x="2414649" y="0"/>
                  </a:lnTo>
                  <a:cubicBezTo>
                    <a:pt x="2425875" y="0"/>
                    <a:pt x="2436640" y="4459"/>
                    <a:pt x="2444577" y="12397"/>
                  </a:cubicBezTo>
                  <a:cubicBezTo>
                    <a:pt x="2452515" y="20334"/>
                    <a:pt x="2456974" y="31099"/>
                    <a:pt x="2456974" y="42325"/>
                  </a:cubicBezTo>
                  <a:lnTo>
                    <a:pt x="2456974" y="1271953"/>
                  </a:lnTo>
                  <a:cubicBezTo>
                    <a:pt x="2456974" y="1295329"/>
                    <a:pt x="2438024" y="1314278"/>
                    <a:pt x="2414649" y="1314278"/>
                  </a:cubicBezTo>
                  <a:lnTo>
                    <a:pt x="42325" y="1314278"/>
                  </a:lnTo>
                  <a:cubicBezTo>
                    <a:pt x="18949" y="1314278"/>
                    <a:pt x="0" y="1295329"/>
                    <a:pt x="0" y="1271953"/>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362f9fe692_0_178"/>
            <p:cNvSpPr txBox="1"/>
            <p:nvPr/>
          </p:nvSpPr>
          <p:spPr>
            <a:xfrm>
              <a:off x="0" y="-19050"/>
              <a:ext cx="2457000" cy="1333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g3362f9fe692_0_178"/>
          <p:cNvSpPr/>
          <p:nvPr/>
        </p:nvSpPr>
        <p:spPr>
          <a:xfrm>
            <a:off x="1311484" y="4360999"/>
            <a:ext cx="8455831" cy="4175067"/>
          </a:xfrm>
          <a:custGeom>
            <a:rect b="b" l="l" r="r" t="t"/>
            <a:pathLst>
              <a:path extrusionOk="0" h="4175067" w="8455831">
                <a:moveTo>
                  <a:pt x="0" y="0"/>
                </a:moveTo>
                <a:lnTo>
                  <a:pt x="8455831" y="0"/>
                </a:lnTo>
                <a:lnTo>
                  <a:pt x="8455831" y="4175067"/>
                </a:lnTo>
                <a:lnTo>
                  <a:pt x="0" y="4175067"/>
                </a:lnTo>
                <a:lnTo>
                  <a:pt x="0" y="0"/>
                </a:lnTo>
                <a:close/>
              </a:path>
            </a:pathLst>
          </a:custGeom>
          <a:blipFill rotWithShape="1">
            <a:blip r:embed="rId3">
              <a:alphaModFix/>
            </a:blip>
            <a:stretch>
              <a:fillRect b="0" l="0" r="0" t="0"/>
            </a:stretch>
          </a:blipFill>
          <a:ln>
            <a:noFill/>
          </a:ln>
        </p:spPr>
      </p:sp>
      <p:sp>
        <p:nvSpPr>
          <p:cNvPr id="203" name="Google Shape;203;g3362f9fe692_0_178"/>
          <p:cNvSpPr/>
          <p:nvPr/>
        </p:nvSpPr>
        <p:spPr>
          <a:xfrm>
            <a:off x="8014250" y="1668352"/>
            <a:ext cx="1938682" cy="1938682"/>
          </a:xfrm>
          <a:custGeom>
            <a:rect b="b" l="l" r="r" t="t"/>
            <a:pathLst>
              <a:path extrusionOk="0" h="1938682" w="1938682">
                <a:moveTo>
                  <a:pt x="0" y="0"/>
                </a:moveTo>
                <a:lnTo>
                  <a:pt x="1938682" y="0"/>
                </a:lnTo>
                <a:lnTo>
                  <a:pt x="1938682" y="1938682"/>
                </a:lnTo>
                <a:lnTo>
                  <a:pt x="0" y="1938682"/>
                </a:lnTo>
                <a:lnTo>
                  <a:pt x="0" y="0"/>
                </a:lnTo>
                <a:close/>
              </a:path>
            </a:pathLst>
          </a:custGeom>
          <a:blipFill rotWithShape="1">
            <a:blip r:embed="rId4">
              <a:alphaModFix/>
            </a:blip>
            <a:stretch>
              <a:fillRect b="0" l="0" r="0" t="0"/>
            </a:stretch>
          </a:blipFill>
          <a:ln>
            <a:noFill/>
          </a:ln>
        </p:spPr>
      </p:sp>
      <p:sp>
        <p:nvSpPr>
          <p:cNvPr id="204" name="Google Shape;204;g3362f9fe692_0_178"/>
          <p:cNvSpPr txBox="1"/>
          <p:nvPr/>
        </p:nvSpPr>
        <p:spPr>
          <a:xfrm>
            <a:off x="1141085" y="2113373"/>
            <a:ext cx="65523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6800" u="none" cap="none" strike="noStrike">
                <a:solidFill>
                  <a:srgbClr val="FFFFFF"/>
                </a:solidFill>
                <a:latin typeface="Arial"/>
                <a:ea typeface="Arial"/>
                <a:cs typeface="Arial"/>
                <a:sym typeface="Arial"/>
              </a:rPr>
              <a:t>ENVIROMENT</a:t>
            </a:r>
            <a:endParaRPr/>
          </a:p>
        </p:txBody>
      </p:sp>
      <p:sp>
        <p:nvSpPr>
          <p:cNvPr id="205" name="Google Shape;205;g3362f9fe692_0_178"/>
          <p:cNvSpPr txBox="1"/>
          <p:nvPr/>
        </p:nvSpPr>
        <p:spPr>
          <a:xfrm>
            <a:off x="10987294" y="1822269"/>
            <a:ext cx="5991900" cy="56193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El entorno o enviroment es una lista de variables de entorno heredadas del proceso principal que ejecuta una función exec.</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Una variable de entorno contiene una cadena de caracteres de longitud variable. Por ejemplo, </a:t>
            </a:r>
            <a:r>
              <a:rPr b="0" i="0" lang="en-US" sz="2199" u="none" cap="none" strike="noStrike">
                <a:solidFill>
                  <a:srgbClr val="67D3CD"/>
                </a:solidFill>
                <a:latin typeface="Montserrat"/>
                <a:ea typeface="Montserrat"/>
                <a:cs typeface="Montserrat"/>
                <a:sym typeface="Montserrat"/>
              </a:rPr>
              <a:t>PATH </a:t>
            </a:r>
            <a:r>
              <a:rPr b="0" i="0" lang="en-US" sz="2199" u="none" cap="none" strike="noStrike">
                <a:solidFill>
                  <a:srgbClr val="FFFFFF"/>
                </a:solidFill>
                <a:latin typeface="Montserrat"/>
                <a:ea typeface="Montserrat"/>
                <a:cs typeface="Montserrat"/>
                <a:sym typeface="Montserrat"/>
              </a:rPr>
              <a:t>es una variable del sistema exportada en </a:t>
            </a:r>
            <a:r>
              <a:rPr b="0" i="0" lang="en-US" sz="2199" u="none" cap="none" strike="noStrike">
                <a:solidFill>
                  <a:srgbClr val="67D3CD"/>
                </a:solidFill>
                <a:latin typeface="Montserrat"/>
                <a:ea typeface="Montserrat"/>
                <a:cs typeface="Montserrat"/>
                <a:sym typeface="Montserrat"/>
              </a:rPr>
              <a:t>/etc/environment</a:t>
            </a:r>
            <a:r>
              <a:rPr b="0" i="0" lang="en-US" sz="2199" u="none" cap="none" strike="noStrike">
                <a:solidFill>
                  <a:srgbClr val="FFFFFF"/>
                </a:solidFill>
                <a:latin typeface="Montserrat"/>
                <a:ea typeface="Montserrat"/>
                <a:cs typeface="Montserrat"/>
                <a:sym typeface="Montserrat"/>
              </a:rPr>
              <a:t> que contiene una lista de directorios que utiliza el shell para buscar archivos ejecutables binarios al intentar ejecutar un programa.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9" name="Shape 209"/>
        <p:cNvGrpSpPr/>
        <p:nvPr/>
      </p:nvGrpSpPr>
      <p:grpSpPr>
        <a:xfrm>
          <a:off x="0" y="0"/>
          <a:ext cx="0" cy="0"/>
          <a:chOff x="0" y="0"/>
          <a:chExt cx="0" cy="0"/>
        </a:xfrm>
      </p:grpSpPr>
      <p:grpSp>
        <p:nvGrpSpPr>
          <p:cNvPr id="210" name="Google Shape;210;g3362f9fe692_0_194"/>
          <p:cNvGrpSpPr/>
          <p:nvPr/>
        </p:nvGrpSpPr>
        <p:grpSpPr>
          <a:xfrm>
            <a:off x="10554812" y="1271062"/>
            <a:ext cx="6859669" cy="6120390"/>
            <a:chOff x="0" y="-19050"/>
            <a:chExt cx="1806650" cy="1611944"/>
          </a:xfrm>
        </p:grpSpPr>
        <p:sp>
          <p:nvSpPr>
            <p:cNvPr id="211" name="Google Shape;211;g3362f9fe692_0_194"/>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362f9fe692_0_194"/>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g3362f9fe692_0_194"/>
          <p:cNvGrpSpPr/>
          <p:nvPr/>
        </p:nvGrpSpPr>
        <p:grpSpPr>
          <a:xfrm>
            <a:off x="873565" y="3652863"/>
            <a:ext cx="9328983" cy="5290980"/>
            <a:chOff x="0" y="-19050"/>
            <a:chExt cx="2457000" cy="1393500"/>
          </a:xfrm>
        </p:grpSpPr>
        <p:sp>
          <p:nvSpPr>
            <p:cNvPr id="214" name="Google Shape;214;g3362f9fe692_0_194"/>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362f9fe692_0_194"/>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g3362f9fe692_0_194"/>
          <p:cNvGrpSpPr/>
          <p:nvPr/>
        </p:nvGrpSpPr>
        <p:grpSpPr>
          <a:xfrm>
            <a:off x="10554812" y="7593386"/>
            <a:ext cx="6859669" cy="1350231"/>
            <a:chOff x="0" y="-19050"/>
            <a:chExt cx="1806650" cy="355614"/>
          </a:xfrm>
        </p:grpSpPr>
        <p:sp>
          <p:nvSpPr>
            <p:cNvPr id="217" name="Google Shape;217;g3362f9fe692_0_194"/>
            <p:cNvSpPr/>
            <p:nvPr/>
          </p:nvSpPr>
          <p:spPr>
            <a:xfrm>
              <a:off x="0" y="0"/>
              <a:ext cx="1806650" cy="336564"/>
            </a:xfrm>
            <a:custGeom>
              <a:rect b="b" l="l" r="r" t="t"/>
              <a:pathLst>
                <a:path extrusionOk="0" h="336564" w="1806650">
                  <a:moveTo>
                    <a:pt x="57560" y="0"/>
                  </a:moveTo>
                  <a:lnTo>
                    <a:pt x="1749090" y="0"/>
                  </a:lnTo>
                  <a:cubicBezTo>
                    <a:pt x="1764356" y="0"/>
                    <a:pt x="1778996" y="6064"/>
                    <a:pt x="1789791" y="16859"/>
                  </a:cubicBezTo>
                  <a:cubicBezTo>
                    <a:pt x="1800585" y="27653"/>
                    <a:pt x="1806650" y="42294"/>
                    <a:pt x="1806650" y="57560"/>
                  </a:cubicBezTo>
                  <a:lnTo>
                    <a:pt x="1806650" y="279004"/>
                  </a:lnTo>
                  <a:cubicBezTo>
                    <a:pt x="1806650" y="294270"/>
                    <a:pt x="1800585" y="308910"/>
                    <a:pt x="1789791" y="319705"/>
                  </a:cubicBezTo>
                  <a:cubicBezTo>
                    <a:pt x="1778996" y="330499"/>
                    <a:pt x="1764356" y="336564"/>
                    <a:pt x="1749090" y="336564"/>
                  </a:cubicBezTo>
                  <a:lnTo>
                    <a:pt x="57560" y="336564"/>
                  </a:lnTo>
                  <a:cubicBezTo>
                    <a:pt x="42294" y="336564"/>
                    <a:pt x="27653" y="330499"/>
                    <a:pt x="16859" y="319705"/>
                  </a:cubicBezTo>
                  <a:cubicBezTo>
                    <a:pt x="6064" y="308910"/>
                    <a:pt x="0" y="294270"/>
                    <a:pt x="0" y="27900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362f9fe692_0_194"/>
            <p:cNvSpPr txBox="1"/>
            <p:nvPr/>
          </p:nvSpPr>
          <p:spPr>
            <a:xfrm>
              <a:off x="0" y="-19050"/>
              <a:ext cx="1806600" cy="355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g3362f9fe692_0_194"/>
          <p:cNvSpPr/>
          <p:nvPr/>
        </p:nvSpPr>
        <p:spPr>
          <a:xfrm>
            <a:off x="7804968" y="1441534"/>
            <a:ext cx="1885420" cy="1885420"/>
          </a:xfrm>
          <a:custGeom>
            <a:rect b="b" l="l" r="r" t="t"/>
            <a:pathLst>
              <a:path extrusionOk="0" h="1885420" w="1885420">
                <a:moveTo>
                  <a:pt x="0" y="0"/>
                </a:moveTo>
                <a:lnTo>
                  <a:pt x="1885420" y="0"/>
                </a:lnTo>
                <a:lnTo>
                  <a:pt x="1885420" y="1885420"/>
                </a:lnTo>
                <a:lnTo>
                  <a:pt x="0" y="1885420"/>
                </a:lnTo>
                <a:lnTo>
                  <a:pt x="0" y="0"/>
                </a:lnTo>
                <a:close/>
              </a:path>
            </a:pathLst>
          </a:custGeom>
          <a:blipFill rotWithShape="1">
            <a:blip r:embed="rId3">
              <a:alphaModFix/>
            </a:blip>
            <a:stretch>
              <a:fillRect b="0" l="0" r="0" t="0"/>
            </a:stretch>
          </a:blipFill>
          <a:ln>
            <a:noFill/>
          </a:ln>
        </p:spPr>
      </p:sp>
      <p:sp>
        <p:nvSpPr>
          <p:cNvPr id="220" name="Google Shape;220;g3362f9fe692_0_194"/>
          <p:cNvSpPr/>
          <p:nvPr/>
        </p:nvSpPr>
        <p:spPr>
          <a:xfrm>
            <a:off x="1390833" y="4140180"/>
            <a:ext cx="8158048" cy="4395148"/>
          </a:xfrm>
          <a:custGeom>
            <a:rect b="b" l="l" r="r" t="t"/>
            <a:pathLst>
              <a:path extrusionOk="0" h="4395148" w="8158048">
                <a:moveTo>
                  <a:pt x="0" y="0"/>
                </a:moveTo>
                <a:lnTo>
                  <a:pt x="8158048" y="0"/>
                </a:lnTo>
                <a:lnTo>
                  <a:pt x="8158048" y="4395149"/>
                </a:lnTo>
                <a:lnTo>
                  <a:pt x="0" y="4395149"/>
                </a:lnTo>
                <a:lnTo>
                  <a:pt x="0" y="0"/>
                </a:lnTo>
                <a:close/>
              </a:path>
            </a:pathLst>
          </a:custGeom>
          <a:blipFill rotWithShape="1">
            <a:blip r:embed="rId4">
              <a:alphaModFix/>
            </a:blip>
            <a:stretch>
              <a:fillRect b="0" l="0" r="0" t="0"/>
            </a:stretch>
          </a:blipFill>
          <a:ln>
            <a:noFill/>
          </a:ln>
        </p:spPr>
      </p:sp>
      <p:sp>
        <p:nvSpPr>
          <p:cNvPr id="221" name="Google Shape;221;g3362f9fe692_0_194"/>
          <p:cNvSpPr txBox="1"/>
          <p:nvPr/>
        </p:nvSpPr>
        <p:spPr>
          <a:xfrm>
            <a:off x="1249326" y="1859925"/>
            <a:ext cx="62022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6800" u="none" cap="none" strike="noStrike">
                <a:solidFill>
                  <a:srgbClr val="FFFFFF"/>
                </a:solidFill>
                <a:latin typeface="Arial"/>
                <a:ea typeface="Arial"/>
                <a:cs typeface="Arial"/>
                <a:sym typeface="Arial"/>
              </a:rPr>
              <a:t>ARGUMENTS</a:t>
            </a:r>
            <a:endParaRPr/>
          </a:p>
        </p:txBody>
      </p:sp>
      <p:sp>
        <p:nvSpPr>
          <p:cNvPr id="222" name="Google Shape;222;g3362f9fe692_0_194"/>
          <p:cNvSpPr txBox="1"/>
          <p:nvPr/>
        </p:nvSpPr>
        <p:spPr>
          <a:xfrm>
            <a:off x="10988718" y="2365194"/>
            <a:ext cx="5991900" cy="385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Los argumentos son una lista de valores de datos pasados ​​a un nuevo proceso.</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Los argumentos se ingresan en la terminal o consola después de ingresar el comando. Se puede escribir más de un argumento juntos, estos se procesarán en el ordenen que se escriban.</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6" name="Shape 226"/>
        <p:cNvGrpSpPr/>
        <p:nvPr/>
      </p:nvGrpSpPr>
      <p:grpSpPr>
        <a:xfrm>
          <a:off x="0" y="0"/>
          <a:ext cx="0" cy="0"/>
          <a:chOff x="0" y="0"/>
          <a:chExt cx="0" cy="0"/>
        </a:xfrm>
      </p:grpSpPr>
      <p:grpSp>
        <p:nvGrpSpPr>
          <p:cNvPr id="227" name="Google Shape;227;g3362f9fe692_0_289"/>
          <p:cNvGrpSpPr/>
          <p:nvPr/>
        </p:nvGrpSpPr>
        <p:grpSpPr>
          <a:xfrm>
            <a:off x="921975" y="1850025"/>
            <a:ext cx="16570991" cy="7748278"/>
            <a:chOff x="0" y="-19050"/>
            <a:chExt cx="2457000" cy="1393500"/>
          </a:xfrm>
        </p:grpSpPr>
        <p:sp>
          <p:nvSpPr>
            <p:cNvPr id="228" name="Google Shape;228;g3362f9fe692_0_289"/>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362f9fe692_0_289"/>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g3362f9fe692_0_289"/>
          <p:cNvSpPr txBox="1"/>
          <p:nvPr/>
        </p:nvSpPr>
        <p:spPr>
          <a:xfrm>
            <a:off x="921975" y="666575"/>
            <a:ext cx="159000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6800">
                <a:solidFill>
                  <a:srgbClr val="FFFFFF"/>
                </a:solidFill>
              </a:rPr>
              <a:t>ESTADOS DE UN PROCESO</a:t>
            </a:r>
            <a:endParaRPr/>
          </a:p>
        </p:txBody>
      </p:sp>
      <p:sp>
        <p:nvSpPr>
          <p:cNvPr id="231" name="Google Shape;231;g3362f9fe692_0_289"/>
          <p:cNvSpPr txBox="1"/>
          <p:nvPr/>
        </p:nvSpPr>
        <p:spPr>
          <a:xfrm>
            <a:off x="1150837" y="2324498"/>
            <a:ext cx="15900000" cy="73797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La vida de un proceso puede dividirse en un conjunto de estados, cada uno con ciertas características que describen su situación actual. Es fundamental comprender los siguientes estados:</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se está ejecutando actualmente en modo usuario. </a:t>
            </a:r>
            <a:endParaRPr sz="2199">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Está realizando tareas normales en nombre de una aplicación o del usuario.</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se está ejecutando actualmente en modo kernel.</a:t>
            </a:r>
            <a:endParaRPr sz="2199">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Está ejecutando código privilegiado del sistema operativo, por ejemplo, atendiendo una llamada al sistema.</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no se está ejecutando, pero está listo para ejecutarse tan pronto como el planificador lo seleccione.</a:t>
            </a:r>
            <a:endParaRPr sz="2199">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Puede haber muchos procesos en este estado, y el algoritmo de planificación decide cuál se ejecutará a continuación.</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está durmiendo.</a:t>
            </a:r>
            <a:endParaRPr sz="2199">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Un proceso se pone a dormir cuando no puede continuar ejecutándose, por ejemplo, cuando espera que una operación de E/S finalice.</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5" name="Shape 235"/>
        <p:cNvGrpSpPr/>
        <p:nvPr/>
      </p:nvGrpSpPr>
      <p:grpSpPr>
        <a:xfrm>
          <a:off x="0" y="0"/>
          <a:ext cx="0" cy="0"/>
          <a:chOff x="0" y="0"/>
          <a:chExt cx="0" cy="0"/>
        </a:xfrm>
      </p:grpSpPr>
      <p:grpSp>
        <p:nvGrpSpPr>
          <p:cNvPr id="236" name="Google Shape;236;g3362f9fe692_0_354"/>
          <p:cNvGrpSpPr/>
          <p:nvPr/>
        </p:nvGrpSpPr>
        <p:grpSpPr>
          <a:xfrm>
            <a:off x="921975" y="1850025"/>
            <a:ext cx="16570991" cy="7748278"/>
            <a:chOff x="0" y="-19050"/>
            <a:chExt cx="2457000" cy="1393500"/>
          </a:xfrm>
        </p:grpSpPr>
        <p:sp>
          <p:nvSpPr>
            <p:cNvPr id="237" name="Google Shape;237;g3362f9fe692_0_354"/>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362f9fe692_0_354"/>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9" name="Google Shape;239;g3362f9fe692_0_354"/>
          <p:cNvSpPr txBox="1"/>
          <p:nvPr/>
        </p:nvSpPr>
        <p:spPr>
          <a:xfrm>
            <a:off x="921975" y="666575"/>
            <a:ext cx="159000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6800">
                <a:solidFill>
                  <a:srgbClr val="FFFFFF"/>
                </a:solidFill>
              </a:rPr>
              <a:t>ESTADOS DE UN PROCESO</a:t>
            </a:r>
            <a:endParaRPr/>
          </a:p>
        </p:txBody>
      </p:sp>
      <p:sp>
        <p:nvSpPr>
          <p:cNvPr id="240" name="Google Shape;240;g3362f9fe692_0_354"/>
          <p:cNvSpPr txBox="1"/>
          <p:nvPr/>
        </p:nvSpPr>
        <p:spPr>
          <a:xfrm>
            <a:off x="1150837" y="2324498"/>
            <a:ext cx="15900000" cy="7379700"/>
          </a:xfrm>
          <a:prstGeom prst="rect">
            <a:avLst/>
          </a:prstGeom>
          <a:noFill/>
          <a:ln>
            <a:noFill/>
          </a:ln>
        </p:spPr>
        <p:txBody>
          <a:bodyPr anchorCtr="0" anchor="t" bIns="0" lIns="0" spcFirstLastPara="1" rIns="0" wrap="square" tIns="0">
            <a:spAutoFit/>
          </a:bodyPr>
          <a:lstStyle/>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está listo para ejecutarse, pero el "swapper" (proceso 0) debe cargarlo en la memoria principal antes de que el kernel pueda programarlo para ejecutarse.</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está dormido, y el "swapper" lo ha intercambiado (swapped) a almacenamiento secundario para liberar espacio en la memoria principal para otros procesos.</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está regresando del modo kernel al modo usuario, pero el kernel lo interrumpe (preemption) y realiza un cambio de contexto (context switch) para programar otro proceso. La diferencia entre este estado y el estado 3 ("listo para ejecutarse") se explicará más adelante.</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ha sido recién creado y está en un estado de transición.</a:t>
            </a:r>
            <a:endParaRPr sz="2199">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existe, pero aún no está listo para ejecutarse ni está dormido. Este es el estado inicial para todos los procesos excepto el proceso 0.</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ejecutó la llamada al sistema exit y está en estado zombi.</a:t>
            </a:r>
            <a:endParaRPr sz="2199">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lang="en-US" sz="2199">
                <a:solidFill>
                  <a:srgbClr val="FFFFFF"/>
                </a:solidFill>
                <a:latin typeface="Montserrat"/>
                <a:ea typeface="Montserrat"/>
                <a:cs typeface="Montserrat"/>
                <a:sym typeface="Montserrat"/>
              </a:rPr>
              <a:t>El proceso ya no existe, pero deja un registro con su código de salida y estadísticas de tiempo para que su proceso padre las recoja. El estado zombi es el estado final de un proceso.</a:t>
            </a:r>
            <a:endParaRPr sz="2199">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4" name="Shape 244"/>
        <p:cNvGrpSpPr/>
        <p:nvPr/>
      </p:nvGrpSpPr>
      <p:grpSpPr>
        <a:xfrm>
          <a:off x="0" y="0"/>
          <a:ext cx="0" cy="0"/>
          <a:chOff x="0" y="0"/>
          <a:chExt cx="0" cy="0"/>
        </a:xfrm>
      </p:grpSpPr>
      <p:grpSp>
        <p:nvGrpSpPr>
          <p:cNvPr id="245" name="Google Shape;245;g3362f9fe692_0_305"/>
          <p:cNvGrpSpPr/>
          <p:nvPr/>
        </p:nvGrpSpPr>
        <p:grpSpPr>
          <a:xfrm>
            <a:off x="873572" y="3652871"/>
            <a:ext cx="6859698" cy="3490857"/>
            <a:chOff x="0" y="-19050"/>
            <a:chExt cx="2457000" cy="1393500"/>
          </a:xfrm>
        </p:grpSpPr>
        <p:sp>
          <p:nvSpPr>
            <p:cNvPr id="246" name="Google Shape;246;g3362f9fe692_0_305"/>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362f9fe692_0_305"/>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g3362f9fe692_0_305"/>
          <p:cNvSpPr/>
          <p:nvPr/>
        </p:nvSpPr>
        <p:spPr>
          <a:xfrm>
            <a:off x="4020584" y="1860077"/>
            <a:ext cx="1329221" cy="1046408"/>
          </a:xfrm>
          <a:custGeom>
            <a:rect b="b" l="l" r="r" t="t"/>
            <a:pathLst>
              <a:path extrusionOk="0" h="1885420" w="1885420">
                <a:moveTo>
                  <a:pt x="0" y="0"/>
                </a:moveTo>
                <a:lnTo>
                  <a:pt x="1885420" y="0"/>
                </a:lnTo>
                <a:lnTo>
                  <a:pt x="1885420" y="1885420"/>
                </a:lnTo>
                <a:lnTo>
                  <a:pt x="0" y="1885420"/>
                </a:lnTo>
                <a:lnTo>
                  <a:pt x="0" y="0"/>
                </a:lnTo>
                <a:close/>
              </a:path>
            </a:pathLst>
          </a:custGeom>
          <a:blipFill rotWithShape="1">
            <a:blip r:embed="rId3">
              <a:alphaModFix/>
            </a:blip>
            <a:stretch>
              <a:fillRect b="0" l="0" r="0" t="0"/>
            </a:stretch>
          </a:blipFill>
          <a:ln>
            <a:noFill/>
          </a:ln>
        </p:spPr>
      </p:sp>
      <p:sp>
        <p:nvSpPr>
          <p:cNvPr id="249" name="Google Shape;249;g3362f9fe692_0_305"/>
          <p:cNvSpPr txBox="1"/>
          <p:nvPr/>
        </p:nvSpPr>
        <p:spPr>
          <a:xfrm>
            <a:off x="1249326" y="1859925"/>
            <a:ext cx="62022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6800">
                <a:solidFill>
                  <a:srgbClr val="FFFFFF"/>
                </a:solidFill>
              </a:rPr>
              <a:t>NOTA</a:t>
            </a:r>
            <a:endParaRPr/>
          </a:p>
        </p:txBody>
      </p:sp>
      <p:sp>
        <p:nvSpPr>
          <p:cNvPr id="250" name="Google Shape;250;g3362f9fe692_0_305"/>
          <p:cNvSpPr txBox="1"/>
          <p:nvPr/>
        </p:nvSpPr>
        <p:spPr>
          <a:xfrm>
            <a:off x="1354468" y="3940494"/>
            <a:ext cx="5991900" cy="297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Dado que un procesador solo puede ejecutar un proceso a la vez, a lo sumo uno puede estar en los estados 1 (modo usuario) o 2 (modo kernel) simultáneamente. Estos dos estados corresponden a los dos modos de ejecución del procesador.</a:t>
            </a:r>
            <a:endParaRPr b="0" i="0" sz="2199" u="none" cap="none" strike="noStrike">
              <a:solidFill>
                <a:srgbClr val="FFFFFF"/>
              </a:solidFill>
              <a:latin typeface="Montserrat"/>
              <a:ea typeface="Montserrat"/>
              <a:cs typeface="Montserrat"/>
              <a:sym typeface="Montserrat"/>
            </a:endParaRPr>
          </a:p>
        </p:txBody>
      </p:sp>
      <p:sp>
        <p:nvSpPr>
          <p:cNvPr id="251" name="Google Shape;251;g3362f9fe692_0_305"/>
          <p:cNvSpPr/>
          <p:nvPr/>
        </p:nvSpPr>
        <p:spPr>
          <a:xfrm>
            <a:off x="8627450" y="128225"/>
            <a:ext cx="8462700" cy="1015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2" name="Google Shape;252;g3362f9fe692_0_305"/>
          <p:cNvPicPr preferRelativeResize="0"/>
          <p:nvPr/>
        </p:nvPicPr>
        <p:blipFill>
          <a:blip r:embed="rId4">
            <a:alphaModFix/>
          </a:blip>
          <a:stretch>
            <a:fillRect/>
          </a:stretch>
        </p:blipFill>
        <p:spPr>
          <a:xfrm>
            <a:off x="8618346" y="152400"/>
            <a:ext cx="8450005" cy="9982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6" name="Shape 256"/>
        <p:cNvGrpSpPr/>
        <p:nvPr/>
      </p:nvGrpSpPr>
      <p:grpSpPr>
        <a:xfrm>
          <a:off x="0" y="0"/>
          <a:ext cx="0" cy="0"/>
          <a:chOff x="0" y="0"/>
          <a:chExt cx="0" cy="0"/>
        </a:xfrm>
      </p:grpSpPr>
      <p:grpSp>
        <p:nvGrpSpPr>
          <p:cNvPr id="257" name="Google Shape;257;g3362f9fe692_0_321"/>
          <p:cNvGrpSpPr/>
          <p:nvPr/>
        </p:nvGrpSpPr>
        <p:grpSpPr>
          <a:xfrm>
            <a:off x="10554812" y="1271062"/>
            <a:ext cx="6859669" cy="6120390"/>
            <a:chOff x="0" y="-19050"/>
            <a:chExt cx="1806650" cy="1611944"/>
          </a:xfrm>
        </p:grpSpPr>
        <p:sp>
          <p:nvSpPr>
            <p:cNvPr id="258" name="Google Shape;258;g3362f9fe692_0_321"/>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362f9fe692_0_321"/>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g3362f9fe692_0_321"/>
          <p:cNvGrpSpPr/>
          <p:nvPr/>
        </p:nvGrpSpPr>
        <p:grpSpPr>
          <a:xfrm>
            <a:off x="873565" y="3424263"/>
            <a:ext cx="9328983" cy="5290980"/>
            <a:chOff x="0" y="-19050"/>
            <a:chExt cx="2457000" cy="1393500"/>
          </a:xfrm>
        </p:grpSpPr>
        <p:sp>
          <p:nvSpPr>
            <p:cNvPr id="261" name="Google Shape;261;g3362f9fe692_0_321"/>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362f9fe692_0_321"/>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3" name="Google Shape;263;g3362f9fe692_0_321"/>
          <p:cNvSpPr/>
          <p:nvPr/>
        </p:nvSpPr>
        <p:spPr>
          <a:xfrm>
            <a:off x="7255468" y="1121372"/>
            <a:ext cx="1885420" cy="1885420"/>
          </a:xfrm>
          <a:custGeom>
            <a:rect b="b" l="l" r="r" t="t"/>
            <a:pathLst>
              <a:path extrusionOk="0" h="1885420" w="1885420">
                <a:moveTo>
                  <a:pt x="0" y="0"/>
                </a:moveTo>
                <a:lnTo>
                  <a:pt x="1885420" y="0"/>
                </a:lnTo>
                <a:lnTo>
                  <a:pt x="1885420" y="1885420"/>
                </a:lnTo>
                <a:lnTo>
                  <a:pt x="0" y="1885420"/>
                </a:lnTo>
                <a:lnTo>
                  <a:pt x="0" y="0"/>
                </a:lnTo>
                <a:close/>
              </a:path>
            </a:pathLst>
          </a:custGeom>
          <a:blipFill rotWithShape="1">
            <a:blip r:embed="rId3">
              <a:alphaModFix/>
            </a:blip>
            <a:stretch>
              <a:fillRect b="0" l="0" r="0" t="0"/>
            </a:stretch>
          </a:blipFill>
          <a:ln>
            <a:noFill/>
          </a:ln>
        </p:spPr>
      </p:sp>
      <p:sp>
        <p:nvSpPr>
          <p:cNvPr id="264" name="Google Shape;264;g3362f9fe692_0_321"/>
          <p:cNvSpPr txBox="1"/>
          <p:nvPr/>
        </p:nvSpPr>
        <p:spPr>
          <a:xfrm>
            <a:off x="873576" y="907425"/>
            <a:ext cx="6202200" cy="2313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6800">
                <a:solidFill>
                  <a:srgbClr val="FFFFFF"/>
                </a:solidFill>
              </a:rPr>
              <a:t>PCB: Process Control Block</a:t>
            </a:r>
            <a:endParaRPr/>
          </a:p>
        </p:txBody>
      </p:sp>
      <p:sp>
        <p:nvSpPr>
          <p:cNvPr id="265" name="Google Shape;265;g3362f9fe692_0_321"/>
          <p:cNvSpPr txBox="1"/>
          <p:nvPr/>
        </p:nvSpPr>
        <p:spPr>
          <a:xfrm>
            <a:off x="10679000" y="1666875"/>
            <a:ext cx="6502500" cy="56193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Un Bloque de Control de Procesos funciona como una representación del núcleo de un proceso , lo que permite al sistema operativo gestionarlo y controlarlo eficientemente. Conocido a menudo como PCB o estructura de tareas, es una estructura de datos que sirve como almacenamiento central de la información sobre un proceso.</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La creación de un nuevo proceso siempre acompaña la asignación de memoria para su task_struct, y esta estructura contiene toda la información relevante:</a:t>
            </a:r>
            <a:endParaRPr sz="2199">
              <a:solidFill>
                <a:srgbClr val="FFFFFF"/>
              </a:solidFill>
              <a:latin typeface="Montserrat"/>
              <a:ea typeface="Montserrat"/>
              <a:cs typeface="Montserrat"/>
              <a:sym typeface="Montserrat"/>
            </a:endParaRPr>
          </a:p>
        </p:txBody>
      </p:sp>
      <p:pic>
        <p:nvPicPr>
          <p:cNvPr id="266" name="Google Shape;266;g3362f9fe692_0_321"/>
          <p:cNvPicPr preferRelativeResize="0"/>
          <p:nvPr/>
        </p:nvPicPr>
        <p:blipFill>
          <a:blip r:embed="rId4">
            <a:alphaModFix/>
          </a:blip>
          <a:stretch>
            <a:fillRect/>
          </a:stretch>
        </p:blipFill>
        <p:spPr>
          <a:xfrm>
            <a:off x="873575" y="4029988"/>
            <a:ext cx="9328975" cy="41447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0" name="Shape 270"/>
        <p:cNvGrpSpPr/>
        <p:nvPr/>
      </p:nvGrpSpPr>
      <p:grpSpPr>
        <a:xfrm>
          <a:off x="0" y="0"/>
          <a:ext cx="0" cy="0"/>
          <a:chOff x="0" y="0"/>
          <a:chExt cx="0" cy="0"/>
        </a:xfrm>
      </p:grpSpPr>
      <p:grpSp>
        <p:nvGrpSpPr>
          <p:cNvPr id="271" name="Google Shape;271;g3362f9fe692_0_337"/>
          <p:cNvGrpSpPr/>
          <p:nvPr/>
        </p:nvGrpSpPr>
        <p:grpSpPr>
          <a:xfrm>
            <a:off x="10554800" y="1271050"/>
            <a:ext cx="6859669" cy="6631215"/>
            <a:chOff x="0" y="-19050"/>
            <a:chExt cx="1806650" cy="1611944"/>
          </a:xfrm>
        </p:grpSpPr>
        <p:sp>
          <p:nvSpPr>
            <p:cNvPr id="272" name="Google Shape;272;g3362f9fe692_0_337"/>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362f9fe692_0_337"/>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g3362f9fe692_0_337"/>
          <p:cNvGrpSpPr/>
          <p:nvPr/>
        </p:nvGrpSpPr>
        <p:grpSpPr>
          <a:xfrm>
            <a:off x="695475" y="3652875"/>
            <a:ext cx="9507116" cy="5660397"/>
            <a:chOff x="0" y="-19050"/>
            <a:chExt cx="2457000" cy="1393500"/>
          </a:xfrm>
        </p:grpSpPr>
        <p:sp>
          <p:nvSpPr>
            <p:cNvPr id="275" name="Google Shape;275;g3362f9fe692_0_337"/>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362f9fe692_0_337"/>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g3362f9fe692_0_337"/>
          <p:cNvSpPr txBox="1"/>
          <p:nvPr/>
        </p:nvSpPr>
        <p:spPr>
          <a:xfrm>
            <a:off x="873575" y="1227600"/>
            <a:ext cx="7925700" cy="2313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6800">
                <a:solidFill>
                  <a:srgbClr val="FFFFFF"/>
                </a:solidFill>
              </a:rPr>
              <a:t>¿</a:t>
            </a:r>
            <a:r>
              <a:rPr lang="en-US" sz="6800">
                <a:solidFill>
                  <a:srgbClr val="FFFFFF"/>
                </a:solidFill>
              </a:rPr>
              <a:t>Dónde</a:t>
            </a:r>
            <a:r>
              <a:rPr lang="en-US" sz="6800">
                <a:solidFill>
                  <a:srgbClr val="FFFFFF"/>
                </a:solidFill>
              </a:rPr>
              <a:t> </a:t>
            </a:r>
            <a:r>
              <a:rPr lang="en-US" sz="6800">
                <a:solidFill>
                  <a:srgbClr val="FFFFFF"/>
                </a:solidFill>
              </a:rPr>
              <a:t>está</a:t>
            </a:r>
            <a:r>
              <a:rPr lang="en-US" sz="6800">
                <a:solidFill>
                  <a:srgbClr val="FFFFFF"/>
                </a:solidFill>
              </a:rPr>
              <a:t> la PCB?</a:t>
            </a:r>
            <a:endParaRPr/>
          </a:p>
        </p:txBody>
      </p:sp>
      <p:sp>
        <p:nvSpPr>
          <p:cNvPr id="278" name="Google Shape;278;g3362f9fe692_0_337"/>
          <p:cNvSpPr txBox="1"/>
          <p:nvPr/>
        </p:nvSpPr>
        <p:spPr>
          <a:xfrm>
            <a:off x="1028100" y="3931650"/>
            <a:ext cx="89505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Las PCB se definen principalmente dentro de la estructura task_struct .</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Cada PCB es una instancia de esta estructura, cuyos campos almacenan información específica del proceso, como estado, registros y detalles de gestión de memoria.</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En Linux, la memoria tiene dos regiones centrales: el espacio de usuario y el espacio del kernel. Los procesos de usuario se ejecutan en un espacio de usuario asignado, separado del kernel. El espacio de memoria del kernel está reservado para el kernel de Linux y sus estructuras de datos (incluida la PCB ).</a:t>
            </a:r>
            <a:endParaRPr sz="2199">
              <a:solidFill>
                <a:srgbClr val="FFFFFF"/>
              </a:solidFill>
              <a:latin typeface="Montserrat"/>
              <a:ea typeface="Montserrat"/>
              <a:cs typeface="Montserrat"/>
              <a:sym typeface="Montserrat"/>
            </a:endParaRPr>
          </a:p>
        </p:txBody>
      </p:sp>
      <p:pic>
        <p:nvPicPr>
          <p:cNvPr id="279" name="Google Shape;279;g3362f9fe692_0_337"/>
          <p:cNvPicPr preferRelativeResize="0"/>
          <p:nvPr/>
        </p:nvPicPr>
        <p:blipFill>
          <a:blip r:embed="rId3">
            <a:alphaModFix/>
          </a:blip>
          <a:stretch>
            <a:fillRect/>
          </a:stretch>
        </p:blipFill>
        <p:spPr>
          <a:xfrm>
            <a:off x="11093788" y="1638350"/>
            <a:ext cx="5781675" cy="5753100"/>
          </a:xfrm>
          <a:prstGeom prst="rect">
            <a:avLst/>
          </a:prstGeom>
          <a:noFill/>
          <a:ln>
            <a:noFill/>
          </a:ln>
        </p:spPr>
      </p:pic>
      <p:pic>
        <p:nvPicPr>
          <p:cNvPr id="280" name="Google Shape;280;g3362f9fe692_0_337"/>
          <p:cNvPicPr preferRelativeResize="0"/>
          <p:nvPr/>
        </p:nvPicPr>
        <p:blipFill>
          <a:blip r:embed="rId4">
            <a:alphaModFix/>
          </a:blip>
          <a:stretch>
            <a:fillRect/>
          </a:stretch>
        </p:blipFill>
        <p:spPr>
          <a:xfrm>
            <a:off x="7391666" y="1271040"/>
            <a:ext cx="2079935" cy="20799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362f9fe692_0_37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6" name="Google Shape;286;g3362f9fe692_0_37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287" name="Google Shape;287;g3362f9fe692_0_37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288" name="Google Shape;288;g3362f9fe692_0_371"/>
          <p:cNvSpPr txBox="1"/>
          <p:nvPr/>
        </p:nvSpPr>
        <p:spPr>
          <a:xfrm>
            <a:off x="2177865" y="3594284"/>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lang="en-US" sz="9800">
                <a:solidFill>
                  <a:srgbClr val="FFFFFF"/>
                </a:solidFill>
              </a:rPr>
              <a:t>HILOS (INTRODUCCION)</a:t>
            </a:r>
            <a:endParaRPr/>
          </a:p>
        </p:txBody>
      </p:sp>
      <p:sp>
        <p:nvSpPr>
          <p:cNvPr id="289" name="Google Shape;289;g3362f9fe692_0_371"/>
          <p:cNvSpPr/>
          <p:nvPr/>
        </p:nvSpPr>
        <p:spPr>
          <a:xfrm rot="1574698">
            <a:off x="14023112" y="6164131"/>
            <a:ext cx="5913343" cy="5868994"/>
          </a:xfrm>
          <a:custGeom>
            <a:rect b="b" l="l" r="r" t="t"/>
            <a:pathLst>
              <a:path extrusionOk="0" h="5865146" w="5909466">
                <a:moveTo>
                  <a:pt x="0" y="0"/>
                </a:moveTo>
                <a:lnTo>
                  <a:pt x="5909467" y="0"/>
                </a:lnTo>
                <a:lnTo>
                  <a:pt x="5909467" y="5865145"/>
                </a:lnTo>
                <a:lnTo>
                  <a:pt x="0" y="5865145"/>
                </a:lnTo>
                <a:lnTo>
                  <a:pt x="0" y="0"/>
                </a:lnTo>
                <a:close/>
              </a:path>
            </a:pathLst>
          </a:custGeom>
          <a:blipFill rotWithShape="1">
            <a:blip r:embed="rId5">
              <a:alphaModFix/>
            </a:blip>
            <a:stretch>
              <a:fillRect b="0" l="0" r="0" t="0"/>
            </a:stretch>
          </a:blipFill>
          <a:ln>
            <a:noFill/>
          </a:ln>
        </p:spPr>
      </p:sp>
      <p:grpSp>
        <p:nvGrpSpPr>
          <p:cNvPr id="290" name="Google Shape;290;g3362f9fe692_0_371"/>
          <p:cNvGrpSpPr/>
          <p:nvPr/>
        </p:nvGrpSpPr>
        <p:grpSpPr>
          <a:xfrm>
            <a:off x="5261794" y="2670655"/>
            <a:ext cx="7764346" cy="662374"/>
            <a:chOff x="0" y="-28575"/>
            <a:chExt cx="5099400" cy="435000"/>
          </a:xfrm>
        </p:grpSpPr>
        <p:sp>
          <p:nvSpPr>
            <p:cNvPr id="291" name="Google Shape;291;g3362f9fe692_0_37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362f9fe692_0_37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293" name="Google Shape;293;g3362f9fe692_0_371"/>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7" name="Shape 297"/>
        <p:cNvGrpSpPr/>
        <p:nvPr/>
      </p:nvGrpSpPr>
      <p:grpSpPr>
        <a:xfrm>
          <a:off x="0" y="0"/>
          <a:ext cx="0" cy="0"/>
          <a:chOff x="0" y="0"/>
          <a:chExt cx="0" cy="0"/>
        </a:xfrm>
      </p:grpSpPr>
      <p:sp>
        <p:nvSpPr>
          <p:cNvPr id="298" name="Google Shape;298;g3362f9fe692_0_383"/>
          <p:cNvSpPr/>
          <p:nvPr/>
        </p:nvSpPr>
        <p:spPr>
          <a:xfrm rot="-6500666">
            <a:off x="-2965870" y="-4075873"/>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299" name="Google Shape;299;g3362f9fe692_0_383"/>
          <p:cNvGrpSpPr/>
          <p:nvPr/>
        </p:nvGrpSpPr>
        <p:grpSpPr>
          <a:xfrm>
            <a:off x="1028700" y="2257935"/>
            <a:ext cx="8248006" cy="7000724"/>
            <a:chOff x="0" y="-28575"/>
            <a:chExt cx="2172300" cy="1843800"/>
          </a:xfrm>
        </p:grpSpPr>
        <p:sp>
          <p:nvSpPr>
            <p:cNvPr id="300" name="Google Shape;300;g3362f9fe692_0_383"/>
            <p:cNvSpPr/>
            <p:nvPr/>
          </p:nvSpPr>
          <p:spPr>
            <a:xfrm>
              <a:off x="0" y="0"/>
              <a:ext cx="2172233" cy="1815143"/>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362f9fe692_0_383"/>
            <p:cNvSpPr txBox="1"/>
            <p:nvPr/>
          </p:nvSpPr>
          <p:spPr>
            <a:xfrm>
              <a:off x="0" y="-28575"/>
              <a:ext cx="2172300" cy="1843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g3362f9fe692_0_383"/>
          <p:cNvSpPr/>
          <p:nvPr/>
        </p:nvSpPr>
        <p:spPr>
          <a:xfrm>
            <a:off x="1446191" y="2744256"/>
            <a:ext cx="7412715" cy="6087692"/>
          </a:xfrm>
          <a:custGeom>
            <a:rect b="b" l="l" r="r" t="t"/>
            <a:pathLst>
              <a:path extrusionOk="0" h="6087692" w="7412715">
                <a:moveTo>
                  <a:pt x="0" y="0"/>
                </a:moveTo>
                <a:lnTo>
                  <a:pt x="7412715" y="0"/>
                </a:lnTo>
                <a:lnTo>
                  <a:pt x="7412715" y="6087692"/>
                </a:lnTo>
                <a:lnTo>
                  <a:pt x="0" y="6087692"/>
                </a:lnTo>
                <a:lnTo>
                  <a:pt x="0" y="0"/>
                </a:lnTo>
                <a:close/>
              </a:path>
            </a:pathLst>
          </a:custGeom>
          <a:blipFill rotWithShape="1">
            <a:blip r:embed="rId4">
              <a:alphaModFix/>
            </a:blip>
            <a:stretch>
              <a:fillRect b="0" l="0" r="0" t="0"/>
            </a:stretch>
          </a:blipFill>
          <a:ln>
            <a:noFill/>
          </a:ln>
        </p:spPr>
      </p:sp>
      <p:sp>
        <p:nvSpPr>
          <p:cNvPr id="303" name="Google Shape;303;g3362f9fe692_0_383"/>
          <p:cNvSpPr txBox="1"/>
          <p:nvPr/>
        </p:nvSpPr>
        <p:spPr>
          <a:xfrm>
            <a:off x="9740781" y="2311477"/>
            <a:ext cx="7518600" cy="7065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Un hilo de ejecución es la secuencia más pequeña de instrucciones que un programador puede gestionar de forma independiente. </a:t>
            </a:r>
            <a:endParaRPr/>
          </a:p>
          <a:p>
            <a:pPr indent="0" lvl="0" marL="0" marR="0" rtl="0" algn="l">
              <a:lnSpc>
                <a:spcPct val="13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El sistema operativo crea y administra hilos, estos comparten la misma memoria y recursos que el programa que los creó, permitiendo que múltiples threads colaboren y trabajen de manera eficiente dentro de un solo programa.</a:t>
            </a:r>
            <a:endParaRPr/>
          </a:p>
        </p:txBody>
      </p:sp>
      <p:sp>
        <p:nvSpPr>
          <p:cNvPr id="304" name="Google Shape;304;g3362f9fe692_0_383"/>
          <p:cNvSpPr txBox="1"/>
          <p:nvPr/>
        </p:nvSpPr>
        <p:spPr>
          <a:xfrm>
            <a:off x="1161098" y="1176573"/>
            <a:ext cx="84543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HILOS (THREADS)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8" name="Shape 308"/>
        <p:cNvGrpSpPr/>
        <p:nvPr/>
      </p:nvGrpSpPr>
      <p:grpSpPr>
        <a:xfrm>
          <a:off x="0" y="0"/>
          <a:ext cx="0" cy="0"/>
          <a:chOff x="0" y="0"/>
          <a:chExt cx="0" cy="0"/>
        </a:xfrm>
      </p:grpSpPr>
      <p:sp>
        <p:nvSpPr>
          <p:cNvPr id="309" name="Google Shape;309;g3362f9fe692_0_575"/>
          <p:cNvSpPr/>
          <p:nvPr/>
        </p:nvSpPr>
        <p:spPr>
          <a:xfrm rot="-6500666">
            <a:off x="-2965870" y="-4075873"/>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310" name="Google Shape;310;g3362f9fe692_0_575"/>
          <p:cNvGrpSpPr/>
          <p:nvPr/>
        </p:nvGrpSpPr>
        <p:grpSpPr>
          <a:xfrm>
            <a:off x="959425" y="3150791"/>
            <a:ext cx="8248006" cy="4426426"/>
            <a:chOff x="0" y="-28577"/>
            <a:chExt cx="2172300" cy="1165800"/>
          </a:xfrm>
        </p:grpSpPr>
        <p:sp>
          <p:nvSpPr>
            <p:cNvPr id="311" name="Google Shape;311;g3362f9fe692_0_575"/>
            <p:cNvSpPr/>
            <p:nvPr/>
          </p:nvSpPr>
          <p:spPr>
            <a:xfrm>
              <a:off x="0" y="-1"/>
              <a:ext cx="2172233" cy="1061859"/>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362f9fe692_0_575"/>
            <p:cNvSpPr txBox="1"/>
            <p:nvPr/>
          </p:nvSpPr>
          <p:spPr>
            <a:xfrm>
              <a:off x="0" y="-28577"/>
              <a:ext cx="2172300" cy="11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3" name="Google Shape;313;g3362f9fe692_0_575"/>
          <p:cNvSpPr txBox="1"/>
          <p:nvPr/>
        </p:nvSpPr>
        <p:spPr>
          <a:xfrm>
            <a:off x="1324131" y="3568015"/>
            <a:ext cx="7518600" cy="3463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000">
                <a:solidFill>
                  <a:srgbClr val="FFFFFF"/>
                </a:solidFill>
                <a:latin typeface="Montserrat"/>
                <a:ea typeface="Montserrat"/>
                <a:cs typeface="Montserrat"/>
                <a:sym typeface="Montserrat"/>
              </a:rPr>
              <a:t>En sistemas operativos modernos, tanto los procesos como los hilos son unidades de ejecución, pero se diferencian en el nivel de aislamiento, recursos que manejan y su costo de creación y cambio de contexto.</a:t>
            </a:r>
            <a:endParaRPr sz="3000">
              <a:solidFill>
                <a:srgbClr val="FFFFFF"/>
              </a:solidFill>
              <a:latin typeface="Montserrat"/>
              <a:ea typeface="Montserrat"/>
              <a:cs typeface="Montserrat"/>
              <a:sym typeface="Montserrat"/>
            </a:endParaRPr>
          </a:p>
        </p:txBody>
      </p:sp>
      <p:sp>
        <p:nvSpPr>
          <p:cNvPr id="314" name="Google Shape;314;g3362f9fe692_0_575"/>
          <p:cNvSpPr txBox="1"/>
          <p:nvPr/>
        </p:nvSpPr>
        <p:spPr>
          <a:xfrm>
            <a:off x="1161098" y="1176573"/>
            <a:ext cx="84543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lang="en-US" sz="5899">
                <a:solidFill>
                  <a:srgbClr val="FFFFFF"/>
                </a:solidFill>
              </a:rPr>
              <a:t>Proceso vs Hilo</a:t>
            </a:r>
            <a:endParaRPr/>
          </a:p>
        </p:txBody>
      </p:sp>
      <p:pic>
        <p:nvPicPr>
          <p:cNvPr id="315" name="Google Shape;315;g3362f9fe692_0_575"/>
          <p:cNvPicPr preferRelativeResize="0"/>
          <p:nvPr/>
        </p:nvPicPr>
        <p:blipFill rotWithShape="1">
          <a:blip r:embed="rId4">
            <a:alphaModFix/>
          </a:blip>
          <a:srcRect b="29153" l="0" r="0" t="0"/>
          <a:stretch/>
        </p:blipFill>
        <p:spPr>
          <a:xfrm>
            <a:off x="10089625" y="2774286"/>
            <a:ext cx="7263175" cy="517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362f9fe692_0_12"/>
          <p:cNvPicPr preferRelativeResize="0"/>
          <p:nvPr/>
        </p:nvPicPr>
        <p:blipFill>
          <a:blip r:embed="rId3">
            <a:alphaModFix/>
          </a:blip>
          <a:stretch>
            <a:fillRect/>
          </a:stretch>
        </p:blipFill>
        <p:spPr>
          <a:xfrm>
            <a:off x="-13" y="0"/>
            <a:ext cx="18288000" cy="10286970"/>
          </a:xfrm>
          <a:prstGeom prst="rect">
            <a:avLst/>
          </a:prstGeom>
          <a:noFill/>
          <a:ln>
            <a:noFill/>
          </a:ln>
        </p:spPr>
      </p:pic>
      <p:grpSp>
        <p:nvGrpSpPr>
          <p:cNvPr id="98" name="Google Shape;98;g3362f9fe692_0_12"/>
          <p:cNvGrpSpPr/>
          <p:nvPr/>
        </p:nvGrpSpPr>
        <p:grpSpPr>
          <a:xfrm>
            <a:off x="9975044" y="2453203"/>
            <a:ext cx="7764346" cy="662374"/>
            <a:chOff x="3095445" y="-87910"/>
            <a:chExt cx="5099400" cy="435000"/>
          </a:xfrm>
        </p:grpSpPr>
        <p:sp>
          <p:nvSpPr>
            <p:cNvPr id="99" name="Google Shape;99;g3362f9fe692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362f9fe692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lang="en-US" sz="2325">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362f9fe692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362f9fe692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4</a:t>
            </a:r>
            <a:endParaRPr sz="42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9" name="Shape 319"/>
        <p:cNvGrpSpPr/>
        <p:nvPr/>
      </p:nvGrpSpPr>
      <p:grpSpPr>
        <a:xfrm>
          <a:off x="0" y="0"/>
          <a:ext cx="0" cy="0"/>
          <a:chOff x="0" y="0"/>
          <a:chExt cx="0" cy="0"/>
        </a:xfrm>
      </p:grpSpPr>
      <p:sp>
        <p:nvSpPr>
          <p:cNvPr id="320" name="Google Shape;320;g3362f9fe692_0_587"/>
          <p:cNvSpPr/>
          <p:nvPr/>
        </p:nvSpPr>
        <p:spPr>
          <a:xfrm rot="-6500666">
            <a:off x="-2965870" y="-4075873"/>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sp>
        <p:nvSpPr>
          <p:cNvPr id="321" name="Google Shape;321;g3362f9fe692_0_587"/>
          <p:cNvSpPr txBox="1"/>
          <p:nvPr/>
        </p:nvSpPr>
        <p:spPr>
          <a:xfrm>
            <a:off x="1324131" y="3568014"/>
            <a:ext cx="7518600" cy="461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sz="3000">
              <a:solidFill>
                <a:srgbClr val="FFFFFF"/>
              </a:solidFill>
              <a:latin typeface="Montserrat"/>
              <a:ea typeface="Montserrat"/>
              <a:cs typeface="Montserrat"/>
              <a:sym typeface="Montserrat"/>
            </a:endParaRPr>
          </a:p>
        </p:txBody>
      </p:sp>
      <p:sp>
        <p:nvSpPr>
          <p:cNvPr id="322" name="Google Shape;322;g3362f9fe692_0_587"/>
          <p:cNvSpPr txBox="1"/>
          <p:nvPr/>
        </p:nvSpPr>
        <p:spPr>
          <a:xfrm>
            <a:off x="1161098" y="1176573"/>
            <a:ext cx="84543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lang="en-US" sz="5899">
                <a:solidFill>
                  <a:srgbClr val="FFFFFF"/>
                </a:solidFill>
              </a:rPr>
              <a:t>Puntos Clave</a:t>
            </a:r>
            <a:endParaRPr/>
          </a:p>
        </p:txBody>
      </p:sp>
      <p:grpSp>
        <p:nvGrpSpPr>
          <p:cNvPr id="323" name="Google Shape;323;g3362f9fe692_0_587"/>
          <p:cNvGrpSpPr/>
          <p:nvPr/>
        </p:nvGrpSpPr>
        <p:grpSpPr>
          <a:xfrm>
            <a:off x="1324125" y="2393451"/>
            <a:ext cx="16310715" cy="7497843"/>
            <a:chOff x="0" y="-28577"/>
            <a:chExt cx="2172300" cy="1165800"/>
          </a:xfrm>
        </p:grpSpPr>
        <p:sp>
          <p:nvSpPr>
            <p:cNvPr id="324" name="Google Shape;324;g3362f9fe692_0_587"/>
            <p:cNvSpPr/>
            <p:nvPr/>
          </p:nvSpPr>
          <p:spPr>
            <a:xfrm>
              <a:off x="0" y="-1"/>
              <a:ext cx="2172233" cy="1061859"/>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362f9fe692_0_587"/>
            <p:cNvSpPr txBox="1"/>
            <p:nvPr/>
          </p:nvSpPr>
          <p:spPr>
            <a:xfrm>
              <a:off x="0" y="-28577"/>
              <a:ext cx="2172300" cy="11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6" name="Google Shape;326;g3362f9fe692_0_587"/>
          <p:cNvSpPr txBox="1"/>
          <p:nvPr/>
        </p:nvSpPr>
        <p:spPr>
          <a:xfrm>
            <a:off x="1660775" y="2857500"/>
            <a:ext cx="15609300" cy="6464700"/>
          </a:xfrm>
          <a:prstGeom prst="rect">
            <a:avLst/>
          </a:prstGeom>
          <a:noFill/>
          <a:ln>
            <a:noFill/>
          </a:ln>
        </p:spPr>
        <p:txBody>
          <a:bodyPr anchorCtr="0" anchor="t" bIns="0" lIns="0" spcFirstLastPara="1" rIns="0" wrap="square" tIns="0">
            <a:spAutoFit/>
          </a:bodyPr>
          <a:lstStyle/>
          <a:p>
            <a:pPr indent="-419100" lvl="0" marL="4572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Comparten los recursos del proceso: memoria, archivos abiertos, variables globales, etc.</a:t>
            </a:r>
            <a:endParaRPr sz="3000">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Se comunican fácilmente entre sí, pero también pueden interferirse si no se sincronizan.</a:t>
            </a:r>
            <a:endParaRPr sz="3000">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Crear un hilo requiere menos recursos del sistema que crear un proceso.</a:t>
            </a:r>
            <a:endParaRPr sz="3000">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El cambio de contexto entre hilos es más rápido.</a:t>
            </a:r>
            <a:endParaRPr sz="3000">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Existen hilos a nivel de usuario y a nivel de kernel</a:t>
            </a:r>
            <a:endParaRPr sz="3000">
              <a:solidFill>
                <a:srgbClr val="FFFFFF"/>
              </a:solidFill>
              <a:latin typeface="Montserrat"/>
              <a:ea typeface="Montserrat"/>
              <a:cs typeface="Montserrat"/>
              <a:sym typeface="Montserrat"/>
            </a:endParaRPr>
          </a:p>
          <a:p>
            <a:pPr indent="-419100" lvl="1" marL="9144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En sistemas modernos, la mayoría de los hilos son gestionados por el kernel (kernel-level threads), permitiendo un verdadero paralelismo.</a:t>
            </a:r>
            <a:endParaRPr sz="3000">
              <a:solidFill>
                <a:srgbClr val="FFFFFF"/>
              </a:solidFill>
              <a:latin typeface="Montserrat"/>
              <a:ea typeface="Montserrat"/>
              <a:cs typeface="Montserrat"/>
              <a:sym typeface="Montserrat"/>
            </a:endParaRPr>
          </a:p>
          <a:p>
            <a:pPr indent="-419100" lvl="1" marL="914400" marR="0" rtl="0" algn="l">
              <a:lnSpc>
                <a:spcPct val="13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Algunos lenguajes también manejan hilos de usuario (user-level threads) o green threads, más ligeros pero con menos integración con el os.</a:t>
            </a:r>
            <a:endParaRPr sz="30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3362f9fe692_0_47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32" name="Google Shape;332;g3362f9fe692_0_472"/>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33" name="Google Shape;333;g3362f9fe692_0_472"/>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34" name="Google Shape;334;g3362f9fe692_0_472"/>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1" lang="en-US" sz="9000">
                <a:solidFill>
                  <a:srgbClr val="FFFFFF"/>
                </a:solidFill>
              </a:rPr>
              <a:t>Ejemplo Guiado:</a:t>
            </a:r>
            <a:r>
              <a:rPr lang="en-US" sz="9000">
                <a:solidFill>
                  <a:srgbClr val="FFFFFF"/>
                </a:solidFill>
              </a:rPr>
              <a:t> </a:t>
            </a:r>
            <a:endParaRPr sz="8600">
              <a:solidFill>
                <a:srgbClr val="FFFFFF"/>
              </a:solidFill>
            </a:endParaRPr>
          </a:p>
          <a:p>
            <a:pPr indent="0" lvl="0" marL="0" marR="0" rtl="0" algn="ctr">
              <a:lnSpc>
                <a:spcPct val="121000"/>
              </a:lnSpc>
              <a:spcBef>
                <a:spcPts val="0"/>
              </a:spcBef>
              <a:spcAft>
                <a:spcPts val="0"/>
              </a:spcAft>
              <a:buNone/>
            </a:pPr>
            <a:r>
              <a:rPr lang="en-US" sz="8600">
                <a:solidFill>
                  <a:srgbClr val="FFFFFF"/>
                </a:solidFill>
              </a:rPr>
              <a:t>Nueva Llamada al Sistema</a:t>
            </a:r>
            <a:endParaRPr sz="8600">
              <a:solidFill>
                <a:srgbClr val="FFFFFF"/>
              </a:solidFill>
            </a:endParaRPr>
          </a:p>
        </p:txBody>
      </p:sp>
      <p:pic>
        <p:nvPicPr>
          <p:cNvPr id="335" name="Google Shape;335;g3362f9fe692_0_472"/>
          <p:cNvPicPr preferRelativeResize="0"/>
          <p:nvPr/>
        </p:nvPicPr>
        <p:blipFill>
          <a:blip r:embed="rId5">
            <a:alphaModFix/>
          </a:blip>
          <a:stretch>
            <a:fillRect/>
          </a:stretch>
        </p:blipFill>
        <p:spPr>
          <a:xfrm>
            <a:off x="1782825" y="3924300"/>
            <a:ext cx="2438400" cy="2438400"/>
          </a:xfrm>
          <a:prstGeom prst="rect">
            <a:avLst/>
          </a:prstGeom>
          <a:noFill/>
          <a:ln>
            <a:noFill/>
          </a:ln>
        </p:spPr>
      </p:pic>
      <p:sp>
        <p:nvSpPr>
          <p:cNvPr id="336" name="Google Shape;336;g3362f9fe692_0_472"/>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337" name="Google Shape;337;g3362f9fe692_0_472"/>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1" name="Shape 341"/>
        <p:cNvGrpSpPr/>
        <p:nvPr/>
      </p:nvGrpSpPr>
      <p:grpSpPr>
        <a:xfrm>
          <a:off x="0" y="0"/>
          <a:ext cx="0" cy="0"/>
          <a:chOff x="0" y="0"/>
          <a:chExt cx="0" cy="0"/>
        </a:xfrm>
      </p:grpSpPr>
      <p:sp>
        <p:nvSpPr>
          <p:cNvPr id="342" name="Google Shape;342;g3362f9fe692_0_482"/>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43" name="Google Shape;343;g3362f9fe692_0_482"/>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None/>
            </a:pPr>
            <a:r>
              <a:rPr lang="en-US" sz="7200">
                <a:solidFill>
                  <a:srgbClr val="FFFFFF"/>
                </a:solidFill>
                <a:latin typeface="Calibri"/>
                <a:ea typeface="Calibri"/>
                <a:cs typeface="Calibri"/>
                <a:sym typeface="Calibri"/>
              </a:rPr>
              <a:t>CONCEPTOS CLAVE APRENDIDOS</a:t>
            </a:r>
            <a:endParaRPr sz="7200">
              <a:solidFill>
                <a:srgbClr val="FFFFFF"/>
              </a:solidFill>
              <a:latin typeface="Calibri"/>
              <a:ea typeface="Calibri"/>
              <a:cs typeface="Calibri"/>
              <a:sym typeface="Calibri"/>
            </a:endParaRPr>
          </a:p>
        </p:txBody>
      </p:sp>
      <p:grpSp>
        <p:nvGrpSpPr>
          <p:cNvPr id="344" name="Google Shape;344;g3362f9fe692_0_482"/>
          <p:cNvGrpSpPr/>
          <p:nvPr/>
        </p:nvGrpSpPr>
        <p:grpSpPr>
          <a:xfrm>
            <a:off x="5348650" y="3052877"/>
            <a:ext cx="8767890" cy="4860102"/>
            <a:chOff x="0" y="-19050"/>
            <a:chExt cx="1956900" cy="2395201"/>
          </a:xfrm>
        </p:grpSpPr>
        <p:sp>
          <p:nvSpPr>
            <p:cNvPr id="345" name="Google Shape;345;g3362f9fe692_0_482"/>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62f9fe692_0_482"/>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7" name="Google Shape;347;g3362f9fe692_0_482"/>
          <p:cNvSpPr txBox="1"/>
          <p:nvPr/>
        </p:nvSpPr>
        <p:spPr>
          <a:xfrm>
            <a:off x="6271525" y="4405475"/>
            <a:ext cx="7333200" cy="21549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Char char="●"/>
            </a:pPr>
            <a:r>
              <a:rPr lang="en-US" sz="3200">
                <a:solidFill>
                  <a:schemeClr val="lt1"/>
                </a:solidFill>
              </a:rPr>
              <a:t>Que es un proceso</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Gestión</a:t>
            </a:r>
            <a:r>
              <a:rPr lang="en-US" sz="3200">
                <a:solidFill>
                  <a:schemeClr val="lt1"/>
                </a:solidFill>
              </a:rPr>
              <a:t> de procesos</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Estados de un proceso</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Hilos</a:t>
            </a:r>
            <a:endParaRPr sz="32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1" name="Shape 351"/>
        <p:cNvGrpSpPr/>
        <p:nvPr/>
      </p:nvGrpSpPr>
      <p:grpSpPr>
        <a:xfrm>
          <a:off x="0" y="0"/>
          <a:ext cx="0" cy="0"/>
          <a:chOff x="0" y="0"/>
          <a:chExt cx="0" cy="0"/>
        </a:xfrm>
      </p:grpSpPr>
      <p:sp>
        <p:nvSpPr>
          <p:cNvPr id="352" name="Google Shape;352;g3362f9fe692_0_49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53" name="Google Shape;353;g3362f9fe692_0_491"/>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4900">
                <a:solidFill>
                  <a:srgbClr val="FFFFFF"/>
                </a:solidFill>
              </a:rPr>
              <a:t>VALOR DE LA SEMANA</a:t>
            </a:r>
            <a:endParaRPr sz="4900">
              <a:solidFill>
                <a:srgbClr val="FFFFFF"/>
              </a:solidFill>
            </a:endParaRPr>
          </a:p>
        </p:txBody>
      </p:sp>
      <p:grpSp>
        <p:nvGrpSpPr>
          <p:cNvPr id="354" name="Google Shape;354;g3362f9fe692_0_491"/>
          <p:cNvGrpSpPr/>
          <p:nvPr/>
        </p:nvGrpSpPr>
        <p:grpSpPr>
          <a:xfrm>
            <a:off x="2613274" y="3052875"/>
            <a:ext cx="13701822" cy="4860102"/>
            <a:chOff x="0" y="-19050"/>
            <a:chExt cx="1956900" cy="2395201"/>
          </a:xfrm>
        </p:grpSpPr>
        <p:sp>
          <p:nvSpPr>
            <p:cNvPr id="355" name="Google Shape;355;g3362f9fe692_0_49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362f9fe692_0_49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g3362f9fe692_0_491"/>
          <p:cNvSpPr txBox="1"/>
          <p:nvPr/>
        </p:nvSpPr>
        <p:spPr>
          <a:xfrm>
            <a:off x="3106888" y="4405475"/>
            <a:ext cx="12714600" cy="21549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Char char="●"/>
            </a:pPr>
            <a:r>
              <a:rPr b="1" lang="en-US" sz="3200">
                <a:solidFill>
                  <a:schemeClr val="lt1"/>
                </a:solidFill>
              </a:rPr>
              <a:t>Consistencia: </a:t>
            </a:r>
            <a:r>
              <a:rPr lang="en-US" sz="3200">
                <a:solidFill>
                  <a:schemeClr val="lt1"/>
                </a:solidFill>
              </a:rPr>
              <a:t>Ser consistente en el aprendizaje es necesario para formar el </a:t>
            </a:r>
            <a:r>
              <a:rPr lang="en-US" sz="3200">
                <a:solidFill>
                  <a:schemeClr val="lt1"/>
                </a:solidFill>
              </a:rPr>
              <a:t>cajón</a:t>
            </a:r>
            <a:r>
              <a:rPr lang="en-US" sz="3200">
                <a:solidFill>
                  <a:schemeClr val="lt1"/>
                </a:solidFill>
              </a:rPr>
              <a:t> de herramientas con cada nuevo tema. Como estudiantes debemos demostrar consistencia en el aprendizaje y el curso para poder avanzar de manera adecuada.</a:t>
            </a:r>
            <a:endParaRPr sz="3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63" name="Google Shape;363;p20"/>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64" name="Google Shape;364;p20"/>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365" name="Google Shape;365;p20"/>
          <p:cNvGrpSpPr/>
          <p:nvPr/>
        </p:nvGrpSpPr>
        <p:grpSpPr>
          <a:xfrm>
            <a:off x="6725937" y="6354796"/>
            <a:ext cx="4836125" cy="1241011"/>
            <a:chOff x="0" y="-19050"/>
            <a:chExt cx="1273712" cy="326851"/>
          </a:xfrm>
        </p:grpSpPr>
        <p:sp>
          <p:nvSpPr>
            <p:cNvPr id="366" name="Google Shape;366;p20"/>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8" name="Google Shape;368;p20"/>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369" name="Google Shape;369;p20"/>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362f9fe692_0_21"/>
          <p:cNvPicPr preferRelativeResize="0"/>
          <p:nvPr/>
        </p:nvPicPr>
        <p:blipFill>
          <a:blip r:embed="rId3">
            <a:alphaModFix/>
          </a:blip>
          <a:stretch>
            <a:fillRect/>
          </a:stretch>
        </p:blipFill>
        <p:spPr>
          <a:xfrm>
            <a:off x="-1158437" y="-2602448"/>
            <a:ext cx="20604868" cy="12889450"/>
          </a:xfrm>
          <a:prstGeom prst="rect">
            <a:avLst/>
          </a:prstGeom>
          <a:noFill/>
          <a:ln>
            <a:noFill/>
          </a:ln>
        </p:spPr>
      </p:pic>
      <p:sp>
        <p:nvSpPr>
          <p:cNvPr id="108" name="Google Shape;108;g3362f9fe692_0_21"/>
          <p:cNvSpPr txBox="1"/>
          <p:nvPr/>
        </p:nvSpPr>
        <p:spPr>
          <a:xfrm>
            <a:off x="5991825" y="3758238"/>
            <a:ext cx="10411800" cy="2770500"/>
          </a:xfrm>
          <a:prstGeom prst="rect">
            <a:avLst/>
          </a:prstGeom>
          <a:noFill/>
          <a:ln>
            <a:noFill/>
          </a:ln>
        </p:spPr>
        <p:txBody>
          <a:bodyPr anchorCtr="0" anchor="t" bIns="91425" lIns="91425" spcFirstLastPara="1" rIns="91425" wrap="square" tIns="91425">
            <a:spAutoFit/>
          </a:bodyPr>
          <a:lstStyle/>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Procesos y Gestión de Procesos</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Estados de proceso y transiciones</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Bloques de control de procesos (PCB)</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Introducción a hilos</a:t>
            </a:r>
            <a:endParaRPr sz="4200">
              <a:solidFill>
                <a:schemeClr val="lt1"/>
              </a:solidFill>
              <a:latin typeface="Calibri"/>
              <a:ea typeface="Calibri"/>
              <a:cs typeface="Calibri"/>
              <a:sym typeface="Calibri"/>
            </a:endParaRPr>
          </a:p>
        </p:txBody>
      </p:sp>
      <p:grpSp>
        <p:nvGrpSpPr>
          <p:cNvPr id="109" name="Google Shape;109;g3362f9fe692_0_21"/>
          <p:cNvGrpSpPr/>
          <p:nvPr/>
        </p:nvGrpSpPr>
        <p:grpSpPr>
          <a:xfrm>
            <a:off x="5261819" y="1886650"/>
            <a:ext cx="7764346" cy="662378"/>
            <a:chOff x="5261919" y="2543550"/>
            <a:chExt cx="7764346" cy="662378"/>
          </a:xfrm>
        </p:grpSpPr>
        <p:grpSp>
          <p:nvGrpSpPr>
            <p:cNvPr id="110" name="Google Shape;110;g3362f9fe692_0_21"/>
            <p:cNvGrpSpPr/>
            <p:nvPr/>
          </p:nvGrpSpPr>
          <p:grpSpPr>
            <a:xfrm>
              <a:off x="5261919" y="2543553"/>
              <a:ext cx="7764346" cy="662374"/>
              <a:chOff x="0" y="-28575"/>
              <a:chExt cx="5099400" cy="435000"/>
            </a:xfrm>
          </p:grpSpPr>
          <p:sp>
            <p:nvSpPr>
              <p:cNvPr id="111" name="Google Shape;111;g3362f9fe692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362f9fe692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lang="en-US" sz="2325">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362f9fe692_0_21"/>
            <p:cNvPicPr preferRelativeResize="0"/>
            <p:nvPr/>
          </p:nvPicPr>
          <p:blipFill>
            <a:blip r:embed="rId4">
              <a:alphaModFix/>
            </a:blip>
            <a:stretch>
              <a:fillRect/>
            </a:stretch>
          </p:blipFill>
          <p:spPr>
            <a:xfrm>
              <a:off x="7758125" y="2543550"/>
              <a:ext cx="662374" cy="662374"/>
            </a:xfrm>
            <a:prstGeom prst="rect">
              <a:avLst/>
            </a:prstGeom>
            <a:noFill/>
            <a:ln>
              <a:noFill/>
            </a:ln>
          </p:spPr>
        </p:pic>
      </p:grpSp>
      <p:pic>
        <p:nvPicPr>
          <p:cNvPr id="114" name="Google Shape;114;g3362f9fe692_0_21"/>
          <p:cNvPicPr preferRelativeResize="0"/>
          <p:nvPr/>
        </p:nvPicPr>
        <p:blipFill>
          <a:blip r:embed="rId5">
            <a:alphaModFix/>
          </a:blip>
          <a:stretch>
            <a:fillRect/>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362f9fe692_0_32"/>
          <p:cNvGrpSpPr/>
          <p:nvPr/>
        </p:nvGrpSpPr>
        <p:grpSpPr>
          <a:xfrm>
            <a:off x="3300300" y="3865649"/>
            <a:ext cx="11687426" cy="2780189"/>
            <a:chOff x="0" y="-19050"/>
            <a:chExt cx="1876865" cy="1078889"/>
          </a:xfrm>
        </p:grpSpPr>
        <p:sp>
          <p:nvSpPr>
            <p:cNvPr id="120" name="Google Shape;120;g3362f9fe692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3362f9fe692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362f9fe692_0_32"/>
          <p:cNvGrpSpPr/>
          <p:nvPr/>
        </p:nvGrpSpPr>
        <p:grpSpPr>
          <a:xfrm>
            <a:off x="3713601" y="4575230"/>
            <a:ext cx="1136538" cy="1136538"/>
            <a:chOff x="0" y="0"/>
            <a:chExt cx="812800" cy="812800"/>
          </a:xfrm>
        </p:grpSpPr>
        <p:sp>
          <p:nvSpPr>
            <p:cNvPr id="123" name="Google Shape;123;g3362f9fe692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362f9fe692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362f9fe692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362f9fe692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5000">
                <a:solidFill>
                  <a:srgbClr val="FFFFFF"/>
                </a:solidFill>
              </a:rPr>
              <a:t>COMPETENCIA(S) QUE DESARROLLAREMOS</a:t>
            </a:r>
            <a:endParaRPr/>
          </a:p>
        </p:txBody>
      </p:sp>
      <p:sp>
        <p:nvSpPr>
          <p:cNvPr id="127" name="Google Shape;127;g3362f9fe692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362f9fe692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0" i="0" lang="en-US" sz="2241" u="none" cap="none" strike="noStrike">
                <a:solidFill>
                  <a:srgbClr val="131416"/>
                </a:solidFill>
                <a:latin typeface="Open Sans"/>
                <a:ea typeface="Open Sans"/>
                <a:cs typeface="Open Sans"/>
                <a:sym typeface="Open Sans"/>
              </a:rPr>
              <a:t>En el programa del curso </a:t>
            </a:r>
            <a:r>
              <a:rPr lang="en-US" sz="2241">
                <a:solidFill>
                  <a:srgbClr val="131416"/>
                </a:solidFill>
                <a:latin typeface="Open Sans"/>
                <a:ea typeface="Open Sans"/>
                <a:cs typeface="Open Sans"/>
                <a:sym typeface="Open Sans"/>
              </a:rPr>
              <a:t>encontrarás</a:t>
            </a:r>
            <a:r>
              <a:rPr b="0" i="0" lang="en-US" sz="2241" u="none" cap="none" strike="noStrike">
                <a:solidFill>
                  <a:srgbClr val="131416"/>
                </a:solidFill>
                <a:latin typeface="Open Sans"/>
                <a:ea typeface="Open Sans"/>
                <a:cs typeface="Open Sans"/>
                <a:sym typeface="Open Sans"/>
              </a:rPr>
              <a:t> la competencia o competencias que debe cumplir el curso que </a:t>
            </a:r>
            <a:r>
              <a:rPr lang="en-US" sz="2241">
                <a:solidFill>
                  <a:srgbClr val="131416"/>
                </a:solidFill>
                <a:latin typeface="Open Sans"/>
                <a:ea typeface="Open Sans"/>
                <a:cs typeface="Open Sans"/>
                <a:sym typeface="Open Sans"/>
              </a:rPr>
              <a:t>estás</a:t>
            </a:r>
            <a:r>
              <a:rPr b="0" i="0" lang="en-US" sz="2241" u="none" cap="none" strike="noStrike">
                <a:solidFill>
                  <a:srgbClr val="131416"/>
                </a:solidFill>
                <a:latin typeface="Open Sans"/>
                <a:ea typeface="Open Sans"/>
                <a:cs typeface="Open Sans"/>
                <a:sym typeface="Open Sans"/>
              </a:rPr>
              <a:t> impartiendo.</a:t>
            </a:r>
            <a:endParaRPr/>
          </a:p>
          <a:p>
            <a:pPr indent="0" lvl="0" marL="0" marR="0" rtl="0" algn="ctr">
              <a:lnSpc>
                <a:spcPct val="139982"/>
              </a:lnSpc>
              <a:spcBef>
                <a:spcPts val="0"/>
              </a:spcBef>
              <a:spcAft>
                <a:spcPts val="0"/>
              </a:spcAft>
              <a:buNone/>
            </a:pPr>
            <a:r>
              <a:rPr b="0" i="0" lang="en-US" sz="2241" u="none" cap="none" strike="noStrike">
                <a:solidFill>
                  <a:srgbClr val="131416"/>
                </a:solidFill>
                <a:latin typeface="Open Sans"/>
                <a:ea typeface="Open Sans"/>
                <a:cs typeface="Open Sans"/>
                <a:sym typeface="Open Sans"/>
              </a:rPr>
              <a:t>Colocala(s) en este apartado </a:t>
            </a:r>
            <a:endParaRPr/>
          </a:p>
        </p:txBody>
      </p:sp>
      <p:sp>
        <p:nvSpPr>
          <p:cNvPr id="129" name="Google Shape;129;g3362f9fe692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sz="2000">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Desarrollar e implementar nuevos sistemas operativos y modificar funcionalidades de sistemas operativos existentes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362f9fe692_0_1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g3362f9fe692_0_12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36" name="Google Shape;136;g3362f9fe692_0_12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37" name="Google Shape;137;g3362f9fe692_0_121"/>
          <p:cNvSpPr txBox="1"/>
          <p:nvPr/>
        </p:nvSpPr>
        <p:spPr>
          <a:xfrm>
            <a:off x="2177865" y="4125486"/>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9800" u="none" cap="none" strike="noStrike">
                <a:solidFill>
                  <a:srgbClr val="FFFFFF"/>
                </a:solidFill>
                <a:latin typeface="Arial"/>
                <a:ea typeface="Arial"/>
                <a:cs typeface="Arial"/>
                <a:sym typeface="Arial"/>
              </a:rPr>
              <a:t>GESTIÓN DE PROCESOS</a:t>
            </a:r>
            <a:endParaRPr/>
          </a:p>
        </p:txBody>
      </p:sp>
      <p:sp>
        <p:nvSpPr>
          <p:cNvPr id="138" name="Google Shape;138;g3362f9fe692_0_121"/>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5">
              <a:alphaModFix/>
            </a:blip>
            <a:stretch>
              <a:fillRect b="0" l="0" r="0" t="0"/>
            </a:stretch>
          </a:blipFill>
          <a:ln>
            <a:noFill/>
          </a:ln>
        </p:spPr>
      </p:sp>
      <p:grpSp>
        <p:nvGrpSpPr>
          <p:cNvPr id="139" name="Google Shape;139;g3362f9fe692_0_121"/>
          <p:cNvGrpSpPr/>
          <p:nvPr/>
        </p:nvGrpSpPr>
        <p:grpSpPr>
          <a:xfrm>
            <a:off x="5261794" y="3102922"/>
            <a:ext cx="7764346" cy="662375"/>
            <a:chOff x="0" y="-28575"/>
            <a:chExt cx="5099400" cy="435000"/>
          </a:xfrm>
        </p:grpSpPr>
        <p:sp>
          <p:nvSpPr>
            <p:cNvPr id="140" name="Google Shape;140;g3362f9fe692_0_1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3362f9fe692_0_1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42" name="Google Shape;142;g3362f9fe692_0_121"/>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362f9fe692_0_1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8" name="Google Shape;148;g3362f9fe692_0_133"/>
          <p:cNvSpPr/>
          <p:nvPr/>
        </p:nvSpPr>
        <p:spPr>
          <a:xfrm>
            <a:off x="3348599" y="5355572"/>
            <a:ext cx="11615796" cy="11449621"/>
          </a:xfrm>
          <a:custGeom>
            <a:rect b="b" l="l" r="r" t="t"/>
            <a:pathLst>
              <a:path extrusionOk="0" h="11449621" w="11615796">
                <a:moveTo>
                  <a:pt x="0" y="0"/>
                </a:moveTo>
                <a:lnTo>
                  <a:pt x="11615796" y="0"/>
                </a:lnTo>
                <a:lnTo>
                  <a:pt x="11615796" y="11449621"/>
                </a:lnTo>
                <a:lnTo>
                  <a:pt x="0" y="11449621"/>
                </a:lnTo>
                <a:lnTo>
                  <a:pt x="0" y="0"/>
                </a:lnTo>
                <a:close/>
              </a:path>
            </a:pathLst>
          </a:custGeom>
          <a:blipFill rotWithShape="1">
            <a:blip r:embed="rId4">
              <a:alphaModFix/>
            </a:blip>
            <a:stretch>
              <a:fillRect b="-1569" l="-209" r="0" t="0"/>
            </a:stretch>
          </a:blipFill>
          <a:ln>
            <a:noFill/>
          </a:ln>
        </p:spPr>
      </p:sp>
      <p:sp>
        <p:nvSpPr>
          <p:cNvPr id="149" name="Google Shape;149;g3362f9fe692_0_133"/>
          <p:cNvSpPr txBox="1"/>
          <p:nvPr/>
        </p:nvSpPr>
        <p:spPr>
          <a:xfrm>
            <a:off x="2009557" y="2496423"/>
            <a:ext cx="14268900" cy="10773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999" u="none" cap="none" strike="noStrike">
                <a:solidFill>
                  <a:srgbClr val="FFFFFF"/>
                </a:solidFill>
                <a:latin typeface="Arial"/>
                <a:ea typeface="Arial"/>
                <a:cs typeface="Arial"/>
                <a:sym typeface="Arial"/>
              </a:rPr>
              <a:t>¿QUÉ ES UN PROGRAMA?</a:t>
            </a:r>
            <a:endParaRPr/>
          </a:p>
        </p:txBody>
      </p:sp>
      <p:sp>
        <p:nvSpPr>
          <p:cNvPr id="150" name="Google Shape;150;g3362f9fe692_0_133"/>
          <p:cNvSpPr txBox="1"/>
          <p:nvPr/>
        </p:nvSpPr>
        <p:spPr>
          <a:xfrm>
            <a:off x="1905715" y="3808449"/>
            <a:ext cx="14268600" cy="449700"/>
          </a:xfrm>
          <a:prstGeom prst="rect">
            <a:avLst/>
          </a:prstGeom>
          <a:noFill/>
          <a:ln>
            <a:noFill/>
          </a:ln>
        </p:spPr>
        <p:txBody>
          <a:bodyPr anchorCtr="0" anchor="t" bIns="0" lIns="0" spcFirstLastPara="1" rIns="0" wrap="square" tIns="0">
            <a:spAutoFit/>
          </a:bodyPr>
          <a:lstStyle/>
          <a:p>
            <a:pPr indent="0" lvl="0" marL="0" marR="0" rtl="0" algn="ctr">
              <a:lnSpc>
                <a:spcPct val="130024"/>
              </a:lnSpc>
              <a:spcBef>
                <a:spcPts val="0"/>
              </a:spcBef>
              <a:spcAft>
                <a:spcPts val="0"/>
              </a:spcAft>
              <a:buNone/>
            </a:pPr>
            <a:r>
              <a:rPr b="0" i="0" lang="en-US" sz="2921" u="none" cap="none" strike="noStrike">
                <a:solidFill>
                  <a:srgbClr val="67D3CD"/>
                </a:solidFill>
                <a:latin typeface="Montserrat"/>
                <a:ea typeface="Montserrat"/>
                <a:cs typeface="Montserrat"/>
                <a:sym typeface="Montserrat"/>
              </a:rPr>
              <a:t>video: https://www.youtube.com/watch?v=qgK0z08_Is4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4" name="Shape 154"/>
        <p:cNvGrpSpPr/>
        <p:nvPr/>
      </p:nvGrpSpPr>
      <p:grpSpPr>
        <a:xfrm>
          <a:off x="0" y="0"/>
          <a:ext cx="0" cy="0"/>
          <a:chOff x="0" y="0"/>
          <a:chExt cx="0" cy="0"/>
        </a:xfrm>
      </p:grpSpPr>
      <p:sp>
        <p:nvSpPr>
          <p:cNvPr id="155" name="Google Shape;155;g3362f9fe692_0_140"/>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56" name="Google Shape;156;g3362f9fe692_0_140"/>
          <p:cNvGrpSpPr/>
          <p:nvPr/>
        </p:nvGrpSpPr>
        <p:grpSpPr>
          <a:xfrm>
            <a:off x="1001314" y="626509"/>
            <a:ext cx="7289038" cy="8925753"/>
            <a:chOff x="0" y="-28575"/>
            <a:chExt cx="1919734" cy="2350800"/>
          </a:xfrm>
        </p:grpSpPr>
        <p:sp>
          <p:nvSpPr>
            <p:cNvPr id="157" name="Google Shape;157;g3362f9fe692_0_140"/>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362f9fe692_0_140"/>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9" name="Google Shape;159;g3362f9fe692_0_140"/>
          <p:cNvSpPr/>
          <p:nvPr/>
        </p:nvSpPr>
        <p:spPr>
          <a:xfrm>
            <a:off x="1379983" y="1214452"/>
            <a:ext cx="6531649" cy="7917150"/>
          </a:xfrm>
          <a:custGeom>
            <a:rect b="b" l="l" r="r" t="t"/>
            <a:pathLst>
              <a:path extrusionOk="0" h="7917150" w="6531649">
                <a:moveTo>
                  <a:pt x="0" y="0"/>
                </a:moveTo>
                <a:lnTo>
                  <a:pt x="6531649" y="0"/>
                </a:lnTo>
                <a:lnTo>
                  <a:pt x="6531649" y="7917151"/>
                </a:lnTo>
                <a:lnTo>
                  <a:pt x="0" y="7917151"/>
                </a:lnTo>
                <a:lnTo>
                  <a:pt x="0" y="0"/>
                </a:lnTo>
                <a:close/>
              </a:path>
            </a:pathLst>
          </a:custGeom>
          <a:blipFill rotWithShape="1">
            <a:blip r:embed="rId4">
              <a:alphaModFix/>
            </a:blip>
            <a:stretch>
              <a:fillRect b="0" l="0" r="0" t="0"/>
            </a:stretch>
          </a:blipFill>
          <a:ln>
            <a:noFill/>
          </a:ln>
        </p:spPr>
      </p:sp>
      <p:sp>
        <p:nvSpPr>
          <p:cNvPr id="160" name="Google Shape;160;g3362f9fe692_0_140"/>
          <p:cNvSpPr txBox="1"/>
          <p:nvPr/>
        </p:nvSpPr>
        <p:spPr>
          <a:xfrm>
            <a:off x="8832285" y="2767466"/>
            <a:ext cx="8454300" cy="7092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 Todo proceso sin importar el sistema operativo debe de tener las siguientes caracteristicas fundamentales:</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ID de proceso, ID de grupo de proceso, ID de usuario e ID de grupo</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Ambiente</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Directorio de trabajo</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Un proceso también proporciona un espacio de direcciones común y recursos comunes del sistema:</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Descriptores de archivos</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Acciones de señal</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Bibliotecas compartidas</a:t>
            </a:r>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Herramientas de comunicación entre procesos (como colas de mensajes, pipes, semáforos o memoria compartida)</a:t>
            </a:r>
            <a:endParaRPr/>
          </a:p>
        </p:txBody>
      </p:sp>
      <p:sp>
        <p:nvSpPr>
          <p:cNvPr id="161" name="Google Shape;161;g3362f9fe692_0_140"/>
          <p:cNvSpPr txBox="1"/>
          <p:nvPr/>
        </p:nvSpPr>
        <p:spPr>
          <a:xfrm>
            <a:off x="8832285" y="941569"/>
            <a:ext cx="8454300" cy="170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CARACTERISTICAS DE UN PROCESO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5" name="Shape 165"/>
        <p:cNvGrpSpPr/>
        <p:nvPr/>
      </p:nvGrpSpPr>
      <p:grpSpPr>
        <a:xfrm>
          <a:off x="0" y="0"/>
          <a:ext cx="0" cy="0"/>
          <a:chOff x="0" y="0"/>
          <a:chExt cx="0" cy="0"/>
        </a:xfrm>
      </p:grpSpPr>
      <p:sp>
        <p:nvSpPr>
          <p:cNvPr id="166" name="Google Shape;166;g3362f9fe692_0_150"/>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67" name="Google Shape;167;g3362f9fe692_0_150"/>
          <p:cNvGrpSpPr/>
          <p:nvPr/>
        </p:nvGrpSpPr>
        <p:grpSpPr>
          <a:xfrm>
            <a:off x="9970312" y="626509"/>
            <a:ext cx="7289038" cy="8925753"/>
            <a:chOff x="0" y="-28575"/>
            <a:chExt cx="1919734" cy="2350800"/>
          </a:xfrm>
        </p:grpSpPr>
        <p:sp>
          <p:nvSpPr>
            <p:cNvPr id="168" name="Google Shape;168;g3362f9fe692_0_150"/>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362f9fe692_0_150"/>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0" name="Google Shape;170;g3362f9fe692_0_150"/>
          <p:cNvSpPr/>
          <p:nvPr/>
        </p:nvSpPr>
        <p:spPr>
          <a:xfrm>
            <a:off x="10557127" y="1093594"/>
            <a:ext cx="6115358" cy="8099812"/>
          </a:xfrm>
          <a:custGeom>
            <a:rect b="b" l="l" r="r" t="t"/>
            <a:pathLst>
              <a:path extrusionOk="0" h="8099812" w="6115358">
                <a:moveTo>
                  <a:pt x="0" y="0"/>
                </a:moveTo>
                <a:lnTo>
                  <a:pt x="6115358" y="0"/>
                </a:lnTo>
                <a:lnTo>
                  <a:pt x="6115358" y="8099812"/>
                </a:lnTo>
                <a:lnTo>
                  <a:pt x="0" y="8099812"/>
                </a:lnTo>
                <a:lnTo>
                  <a:pt x="0" y="0"/>
                </a:lnTo>
                <a:close/>
              </a:path>
            </a:pathLst>
          </a:custGeom>
          <a:blipFill rotWithShape="1">
            <a:blip r:embed="rId4">
              <a:alphaModFix/>
            </a:blip>
            <a:stretch>
              <a:fillRect b="0" l="0" r="0" t="0"/>
            </a:stretch>
          </a:blipFill>
          <a:ln>
            <a:noFill/>
          </a:ln>
        </p:spPr>
      </p:sp>
      <p:sp>
        <p:nvSpPr>
          <p:cNvPr id="171" name="Google Shape;171;g3362f9fe692_0_150"/>
          <p:cNvSpPr txBox="1"/>
          <p:nvPr/>
        </p:nvSpPr>
        <p:spPr>
          <a:xfrm>
            <a:off x="1028700" y="1234440"/>
            <a:ext cx="8424000" cy="853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Cuando un programa se carga en la memoria y se convierte en un proceso, se puede dividir en cuatro secciones: pila (stack), montón (heap), texto y datos.</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La "stack" es una estructura de datos que almacena información sobre las subrutinas activas de un programa de computadora y se utiliza como espacio temporal para el proceso. </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Se distingue de la memoria asignada dinámicamente para el proceso que se conoce como "heap".</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La seccion de texto o codigo incluye la actividad actual representada por el valor del contador de programa y el contenido de los registros del procesador, que pueden contener una instrucción, una dirección de almacenamiento u otro tipo de datos necesarios para el proceso.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5" name="Shape 175"/>
        <p:cNvGrpSpPr/>
        <p:nvPr/>
      </p:nvGrpSpPr>
      <p:grpSpPr>
        <a:xfrm>
          <a:off x="0" y="0"/>
          <a:ext cx="0" cy="0"/>
          <a:chOff x="0" y="0"/>
          <a:chExt cx="0" cy="0"/>
        </a:xfrm>
      </p:grpSpPr>
      <p:grpSp>
        <p:nvGrpSpPr>
          <p:cNvPr id="176" name="Google Shape;176;g3362f9fe692_0_159"/>
          <p:cNvGrpSpPr/>
          <p:nvPr/>
        </p:nvGrpSpPr>
        <p:grpSpPr>
          <a:xfrm>
            <a:off x="7815754" y="4493244"/>
            <a:ext cx="9600729" cy="5130256"/>
            <a:chOff x="0" y="-19050"/>
            <a:chExt cx="2678700" cy="1431393"/>
          </a:xfrm>
        </p:grpSpPr>
        <p:sp>
          <p:nvSpPr>
            <p:cNvPr id="177" name="Google Shape;177;g3362f9fe692_0_159"/>
            <p:cNvSpPr/>
            <p:nvPr/>
          </p:nvSpPr>
          <p:spPr>
            <a:xfrm>
              <a:off x="0" y="0"/>
              <a:ext cx="2678675" cy="1412343"/>
            </a:xfrm>
            <a:custGeom>
              <a:rect b="b" l="l" r="r" t="t"/>
              <a:pathLst>
                <a:path extrusionOk="0" h="1412343" w="2678675">
                  <a:moveTo>
                    <a:pt x="40320" y="0"/>
                  </a:moveTo>
                  <a:lnTo>
                    <a:pt x="2638355" y="0"/>
                  </a:lnTo>
                  <a:cubicBezTo>
                    <a:pt x="2649049" y="0"/>
                    <a:pt x="2659304" y="4248"/>
                    <a:pt x="2666866" y="11809"/>
                  </a:cubicBezTo>
                  <a:cubicBezTo>
                    <a:pt x="2674427" y="19371"/>
                    <a:pt x="2678675" y="29626"/>
                    <a:pt x="2678675" y="40320"/>
                  </a:cubicBezTo>
                  <a:lnTo>
                    <a:pt x="2678675" y="1372024"/>
                  </a:lnTo>
                  <a:cubicBezTo>
                    <a:pt x="2678675" y="1394292"/>
                    <a:pt x="2660623" y="1412343"/>
                    <a:pt x="2638355" y="1412343"/>
                  </a:cubicBezTo>
                  <a:lnTo>
                    <a:pt x="40320" y="1412343"/>
                  </a:lnTo>
                  <a:cubicBezTo>
                    <a:pt x="29626" y="1412343"/>
                    <a:pt x="19371" y="1408095"/>
                    <a:pt x="11809" y="1400534"/>
                  </a:cubicBezTo>
                  <a:cubicBezTo>
                    <a:pt x="4248" y="1392973"/>
                    <a:pt x="0" y="1382717"/>
                    <a:pt x="0" y="1372024"/>
                  </a:cubicBezTo>
                  <a:lnTo>
                    <a:pt x="0" y="40320"/>
                  </a:lnTo>
                  <a:cubicBezTo>
                    <a:pt x="0" y="18052"/>
                    <a:pt x="18052" y="0"/>
                    <a:pt x="40320"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362f9fe692_0_159"/>
            <p:cNvSpPr txBox="1"/>
            <p:nvPr/>
          </p:nvSpPr>
          <p:spPr>
            <a:xfrm>
              <a:off x="0" y="-19050"/>
              <a:ext cx="2678700" cy="1431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g3362f9fe692_0_159"/>
          <p:cNvSpPr/>
          <p:nvPr/>
        </p:nvSpPr>
        <p:spPr>
          <a:xfrm>
            <a:off x="8149943" y="4993431"/>
            <a:ext cx="8932303" cy="4198182"/>
          </a:xfrm>
          <a:custGeom>
            <a:rect b="b" l="l" r="r" t="t"/>
            <a:pathLst>
              <a:path extrusionOk="0" h="4198182" w="8932303">
                <a:moveTo>
                  <a:pt x="0" y="0"/>
                </a:moveTo>
                <a:lnTo>
                  <a:pt x="8932302" y="0"/>
                </a:lnTo>
                <a:lnTo>
                  <a:pt x="8932302" y="4198182"/>
                </a:lnTo>
                <a:lnTo>
                  <a:pt x="0" y="4198182"/>
                </a:lnTo>
                <a:lnTo>
                  <a:pt x="0" y="0"/>
                </a:lnTo>
                <a:close/>
              </a:path>
            </a:pathLst>
          </a:custGeom>
          <a:blipFill rotWithShape="1">
            <a:blip r:embed="rId3">
              <a:alphaModFix/>
            </a:blip>
            <a:stretch>
              <a:fillRect b="0" l="0" r="0" t="0"/>
            </a:stretch>
          </a:blipFill>
          <a:ln>
            <a:noFill/>
          </a:ln>
        </p:spPr>
      </p:sp>
      <p:grpSp>
        <p:nvGrpSpPr>
          <p:cNvPr id="180" name="Google Shape;180;g3362f9fe692_0_159"/>
          <p:cNvGrpSpPr/>
          <p:nvPr/>
        </p:nvGrpSpPr>
        <p:grpSpPr>
          <a:xfrm>
            <a:off x="1028700" y="795589"/>
            <a:ext cx="16230597" cy="3441109"/>
            <a:chOff x="0" y="-19050"/>
            <a:chExt cx="4528500" cy="960104"/>
          </a:xfrm>
        </p:grpSpPr>
        <p:sp>
          <p:nvSpPr>
            <p:cNvPr id="181" name="Google Shape;181;g3362f9fe692_0_159"/>
            <p:cNvSpPr/>
            <p:nvPr/>
          </p:nvSpPr>
          <p:spPr>
            <a:xfrm>
              <a:off x="0" y="0"/>
              <a:ext cx="4528481" cy="941054"/>
            </a:xfrm>
            <a:custGeom>
              <a:rect b="b" l="l" r="r" t="t"/>
              <a:pathLst>
                <a:path extrusionOk="0" h="941054" w="4528481">
                  <a:moveTo>
                    <a:pt x="23850" y="0"/>
                  </a:moveTo>
                  <a:lnTo>
                    <a:pt x="4504632" y="0"/>
                  </a:lnTo>
                  <a:cubicBezTo>
                    <a:pt x="4510957" y="0"/>
                    <a:pt x="4517023" y="2513"/>
                    <a:pt x="4521496" y="6985"/>
                  </a:cubicBezTo>
                  <a:cubicBezTo>
                    <a:pt x="4525969" y="11458"/>
                    <a:pt x="4528481" y="17524"/>
                    <a:pt x="4528481" y="23850"/>
                  </a:cubicBezTo>
                  <a:lnTo>
                    <a:pt x="4528481" y="917204"/>
                  </a:lnTo>
                  <a:cubicBezTo>
                    <a:pt x="4528481" y="930376"/>
                    <a:pt x="4517803" y="941054"/>
                    <a:pt x="4504632" y="941054"/>
                  </a:cubicBezTo>
                  <a:lnTo>
                    <a:pt x="23850" y="941054"/>
                  </a:lnTo>
                  <a:cubicBezTo>
                    <a:pt x="17524" y="941054"/>
                    <a:pt x="11458" y="938541"/>
                    <a:pt x="6985" y="934069"/>
                  </a:cubicBezTo>
                  <a:cubicBezTo>
                    <a:pt x="2513" y="929596"/>
                    <a:pt x="0" y="923530"/>
                    <a:pt x="0" y="917204"/>
                  </a:cubicBezTo>
                  <a:lnTo>
                    <a:pt x="0" y="23850"/>
                  </a:lnTo>
                  <a:cubicBezTo>
                    <a:pt x="0" y="17524"/>
                    <a:pt x="2513" y="11458"/>
                    <a:pt x="6985" y="6985"/>
                  </a:cubicBezTo>
                  <a:cubicBezTo>
                    <a:pt x="11458" y="2513"/>
                    <a:pt x="17524" y="0"/>
                    <a:pt x="23850"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362f9fe692_0_159"/>
            <p:cNvSpPr txBox="1"/>
            <p:nvPr/>
          </p:nvSpPr>
          <p:spPr>
            <a:xfrm>
              <a:off x="0" y="-19050"/>
              <a:ext cx="4528500" cy="960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g3362f9fe692_0_159"/>
          <p:cNvGrpSpPr/>
          <p:nvPr/>
        </p:nvGrpSpPr>
        <p:grpSpPr>
          <a:xfrm>
            <a:off x="1028700" y="4493244"/>
            <a:ext cx="6465824" cy="3334586"/>
            <a:chOff x="0" y="-19050"/>
            <a:chExt cx="1804030" cy="930383"/>
          </a:xfrm>
        </p:grpSpPr>
        <p:sp>
          <p:nvSpPr>
            <p:cNvPr id="184" name="Google Shape;184;g3362f9fe692_0_159"/>
            <p:cNvSpPr/>
            <p:nvPr/>
          </p:nvSpPr>
          <p:spPr>
            <a:xfrm>
              <a:off x="0" y="0"/>
              <a:ext cx="1804030" cy="911333"/>
            </a:xfrm>
            <a:custGeom>
              <a:rect b="b" l="l" r="r" t="t"/>
              <a:pathLst>
                <a:path extrusionOk="0" h="911333" w="1804030">
                  <a:moveTo>
                    <a:pt x="59868" y="0"/>
                  </a:moveTo>
                  <a:lnTo>
                    <a:pt x="1744163" y="0"/>
                  </a:lnTo>
                  <a:cubicBezTo>
                    <a:pt x="1777226" y="0"/>
                    <a:pt x="1804030" y="26804"/>
                    <a:pt x="1804030" y="59868"/>
                  </a:cubicBezTo>
                  <a:lnTo>
                    <a:pt x="1804030" y="851465"/>
                  </a:lnTo>
                  <a:cubicBezTo>
                    <a:pt x="1804030" y="884530"/>
                    <a:pt x="1777226" y="911333"/>
                    <a:pt x="1744163" y="911333"/>
                  </a:cubicBezTo>
                  <a:lnTo>
                    <a:pt x="59868" y="911333"/>
                  </a:lnTo>
                  <a:cubicBezTo>
                    <a:pt x="26804" y="911333"/>
                    <a:pt x="0" y="884530"/>
                    <a:pt x="0" y="851465"/>
                  </a:cubicBezTo>
                  <a:lnTo>
                    <a:pt x="0" y="59868"/>
                  </a:lnTo>
                  <a:cubicBezTo>
                    <a:pt x="0" y="26804"/>
                    <a:pt x="26804" y="0"/>
                    <a:pt x="59868"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362f9fe692_0_159"/>
            <p:cNvSpPr txBox="1"/>
            <p:nvPr/>
          </p:nvSpPr>
          <p:spPr>
            <a:xfrm>
              <a:off x="0" y="-19050"/>
              <a:ext cx="1803900" cy="930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g3362f9fe692_0_159"/>
          <p:cNvGrpSpPr/>
          <p:nvPr/>
        </p:nvGrpSpPr>
        <p:grpSpPr>
          <a:xfrm>
            <a:off x="1028700" y="8083418"/>
            <a:ext cx="6465824" cy="1540099"/>
            <a:chOff x="0" y="-19050"/>
            <a:chExt cx="1804030" cy="429703"/>
          </a:xfrm>
        </p:grpSpPr>
        <p:sp>
          <p:nvSpPr>
            <p:cNvPr id="187" name="Google Shape;187;g3362f9fe692_0_159"/>
            <p:cNvSpPr/>
            <p:nvPr/>
          </p:nvSpPr>
          <p:spPr>
            <a:xfrm>
              <a:off x="0" y="0"/>
              <a:ext cx="1804030" cy="410653"/>
            </a:xfrm>
            <a:custGeom>
              <a:rect b="b" l="l" r="r" t="t"/>
              <a:pathLst>
                <a:path extrusionOk="0" h="410653" w="1804030">
                  <a:moveTo>
                    <a:pt x="59868" y="0"/>
                  </a:moveTo>
                  <a:lnTo>
                    <a:pt x="1744163" y="0"/>
                  </a:lnTo>
                  <a:cubicBezTo>
                    <a:pt x="1777226" y="0"/>
                    <a:pt x="1804030" y="26804"/>
                    <a:pt x="1804030" y="59868"/>
                  </a:cubicBezTo>
                  <a:lnTo>
                    <a:pt x="1804030" y="350785"/>
                  </a:lnTo>
                  <a:cubicBezTo>
                    <a:pt x="1804030" y="383849"/>
                    <a:pt x="1777226" y="410653"/>
                    <a:pt x="1744163" y="410653"/>
                  </a:cubicBezTo>
                  <a:lnTo>
                    <a:pt x="59868" y="410653"/>
                  </a:lnTo>
                  <a:cubicBezTo>
                    <a:pt x="26804" y="410653"/>
                    <a:pt x="0" y="383849"/>
                    <a:pt x="0" y="350785"/>
                  </a:cubicBezTo>
                  <a:lnTo>
                    <a:pt x="0" y="59868"/>
                  </a:lnTo>
                  <a:cubicBezTo>
                    <a:pt x="0" y="26804"/>
                    <a:pt x="26804" y="0"/>
                    <a:pt x="59868"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362f9fe692_0_159"/>
            <p:cNvSpPr txBox="1"/>
            <p:nvPr/>
          </p:nvSpPr>
          <p:spPr>
            <a:xfrm>
              <a:off x="0" y="-19050"/>
              <a:ext cx="1803900" cy="429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g3362f9fe692_0_159"/>
          <p:cNvSpPr/>
          <p:nvPr/>
        </p:nvSpPr>
        <p:spPr>
          <a:xfrm>
            <a:off x="1956831" y="8559175"/>
            <a:ext cx="4609590" cy="656867"/>
          </a:xfrm>
          <a:custGeom>
            <a:rect b="b" l="l" r="r" t="t"/>
            <a:pathLst>
              <a:path extrusionOk="0" h="656867" w="4609590">
                <a:moveTo>
                  <a:pt x="0" y="0"/>
                </a:moveTo>
                <a:lnTo>
                  <a:pt x="4609590" y="0"/>
                </a:lnTo>
                <a:lnTo>
                  <a:pt x="4609590" y="656867"/>
                </a:lnTo>
                <a:lnTo>
                  <a:pt x="0" y="656867"/>
                </a:lnTo>
                <a:lnTo>
                  <a:pt x="0" y="0"/>
                </a:lnTo>
                <a:close/>
              </a:path>
            </a:pathLst>
          </a:custGeom>
          <a:blipFill rotWithShape="1">
            <a:blip r:embed="rId4">
              <a:alphaModFix/>
            </a:blip>
            <a:stretch>
              <a:fillRect b="0" l="0" r="0" t="0"/>
            </a:stretch>
          </a:blipFill>
          <a:ln>
            <a:noFill/>
          </a:ln>
        </p:spPr>
      </p:sp>
      <p:sp>
        <p:nvSpPr>
          <p:cNvPr id="190" name="Google Shape;190;g3362f9fe692_0_159"/>
          <p:cNvSpPr txBox="1"/>
          <p:nvPr/>
        </p:nvSpPr>
        <p:spPr>
          <a:xfrm>
            <a:off x="1742596" y="1459359"/>
            <a:ext cx="14802900" cy="253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Puede haber varias instancias de un solo programa y cada instancia de ese programa en ejecución es un proceso.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Cada proceso tiene un espacio de direcciones de memoria independiente, lo que significa que un proceso se ejecuta de forma independiente y está aislado de otros procesos. No puede acceder directamente a datos compartidos en otros procesos. </a:t>
            </a:r>
            <a:endParaRPr/>
          </a:p>
        </p:txBody>
      </p:sp>
      <p:sp>
        <p:nvSpPr>
          <p:cNvPr id="191" name="Google Shape;191;g3362f9fe692_0_159"/>
          <p:cNvSpPr txBox="1"/>
          <p:nvPr/>
        </p:nvSpPr>
        <p:spPr>
          <a:xfrm>
            <a:off x="1417897" y="4922778"/>
            <a:ext cx="5687400" cy="253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Esta independencia de los procesos es valiosa porque el sistema operativo hace todo lo posible por aislarlos procesos para que un problema con un proceso no corrompa ni cause estragos en otro proceso.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